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6F6A5A"/>
        </a:solidFill>
        <a:effectLst/>
        <a:uFillTx/>
        <a:latin typeface="Baskerville"/>
        <a:ea typeface="Baskerville"/>
        <a:cs typeface="Baskerville"/>
        <a:sym typeface="Baskervill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>
              <a:alpha val="50000"/>
            </a:srgbClr>
          </a:solidFill>
        </a:fill>
      </a:tcStyle>
    </a:band2H>
    <a:firstCol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Baskerville SemiBold"/>
          <a:ea typeface="Baskerville SemiBold"/>
          <a:cs typeface="Baskerville SemiBold"/>
        </a:font>
        <a:srgbClr val="6F6A5A"/>
      </a:tcTxStyle>
      <a:tcStyle>
        <a:tcBdr>
          <a:lef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363131">
                  <a:alpha val="9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66246"/>
              </a:solidFill>
              <a:prstDash val="solid"/>
              <a:miter lim="400000"/>
            </a:ln>
          </a:top>
          <a:bottom>
            <a:ln w="12700" cap="flat">
              <a:solidFill>
                <a:srgbClr val="766246"/>
              </a:solidFill>
              <a:prstDash val="solid"/>
              <a:miter lim="400000"/>
            </a:ln>
          </a:bottom>
          <a:insideH>
            <a:ln w="12700" cap="flat">
              <a:solidFill>
                <a:srgbClr val="76624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1C6">
              <a:alpha val="82000"/>
            </a:srgbClr>
          </a:solidFill>
        </a:fill>
      </a:tcStyle>
    </a:wholeTbl>
    <a:band2H>
      <a:tcTxStyle/>
      <a:tcStyle>
        <a:tcBdr/>
        <a:fill>
          <a:solidFill>
            <a:srgbClr val="E6E1C6">
              <a:alpha val="19000"/>
            </a:srgbClr>
          </a:solidFill>
        </a:fill>
      </a:tcStyle>
    </a:band2H>
    <a:firstCol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3175" cap="flat">
              <a:solidFill>
                <a:srgbClr val="766246"/>
              </a:solidFill>
              <a:prstDash val="solid"/>
              <a:miter lim="400000"/>
            </a:ln>
          </a:left>
          <a:right>
            <a:ln w="12700" cap="flat">
              <a:solidFill>
                <a:srgbClr val="766246"/>
              </a:solidFill>
              <a:prstDash val="solid"/>
              <a:miter lim="400000"/>
            </a:ln>
          </a:right>
          <a:top>
            <a:ln w="12700" cap="flat">
              <a:solidFill>
                <a:srgbClr val="766246"/>
              </a:solidFill>
              <a:prstDash val="solid"/>
              <a:miter lim="400000"/>
            </a:ln>
          </a:top>
          <a:bottom>
            <a:ln w="12700" cap="flat">
              <a:solidFill>
                <a:srgbClr val="766246"/>
              </a:solidFill>
              <a:prstDash val="solid"/>
              <a:miter lim="400000"/>
            </a:ln>
          </a:bottom>
          <a:insideH>
            <a:ln w="12700" cap="flat">
              <a:solidFill>
                <a:srgbClr val="76624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1C6">
              <a:alpha val="82000"/>
            </a:srgbClr>
          </a:solidFill>
        </a:fill>
      </a:tcStyle>
    </a:firstCol>
    <a:lastRow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766246"/>
              </a:solidFill>
              <a:prstDash val="solid"/>
              <a:miter lim="400000"/>
            </a:ln>
          </a:top>
          <a:bottom>
            <a:ln w="3175" cap="flat">
              <a:solidFill>
                <a:srgbClr val="766246"/>
              </a:solidFill>
              <a:prstDash val="solid"/>
              <a:miter lim="400000"/>
            </a:ln>
          </a:bottom>
          <a:insideH>
            <a:ln w="12700" cap="flat">
              <a:solidFill>
                <a:srgbClr val="76624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1C6">
              <a:alpha val="82000"/>
            </a:srgbClr>
          </a:solidFill>
        </a:fill>
      </a:tcStyle>
    </a:lastRow>
    <a:firstRow>
      <a:tcTxStyle b="on" i="off">
        <a:font>
          <a:latin typeface="Baskerville SemiBold"/>
          <a:ea typeface="Baskerville SemiBold"/>
          <a:cs typeface="Baskerville SemiBold"/>
        </a:font>
        <a:srgbClr val="F3F1D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766246"/>
              </a:solidFill>
              <a:prstDash val="solid"/>
              <a:miter lim="400000"/>
            </a:ln>
          </a:top>
          <a:bottom>
            <a:ln w="12700" cap="flat">
              <a:solidFill>
                <a:srgbClr val="766246"/>
              </a:solidFill>
              <a:prstDash val="solid"/>
              <a:miter lim="400000"/>
            </a:ln>
          </a:bottom>
          <a:insideH>
            <a:ln w="12700" cap="flat">
              <a:solidFill>
                <a:srgbClr val="E8E4D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7A698"/>
              </a:solidFill>
              <a:prstDash val="solid"/>
              <a:miter lim="400000"/>
            </a:ln>
          </a:top>
          <a:bottom>
            <a:ln w="12700" cap="flat">
              <a:solidFill>
                <a:srgbClr val="A7A698"/>
              </a:solidFill>
              <a:prstDash val="solid"/>
              <a:miter lim="400000"/>
            </a:ln>
          </a:bottom>
          <a:insideH>
            <a:ln w="12700" cap="flat">
              <a:solidFill>
                <a:srgbClr val="A7A69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94908F">
              <a:alpha val="8000"/>
            </a:srgbClr>
          </a:solidFill>
        </a:fill>
      </a:tcStyle>
    </a:band2H>
    <a:firstCol>
      <a:tcTxStyle b="off" i="off">
        <a:font>
          <a:latin typeface="Baskerville"/>
          <a:ea typeface="Baskerville"/>
          <a:cs typeface="Baskerville"/>
        </a:font>
        <a:srgbClr val="FFFCF2"/>
      </a:tcTxStyle>
      <a:tcStyle>
        <a:tcBdr>
          <a:left>
            <a:ln w="12700" cap="flat">
              <a:solidFill>
                <a:srgbClr val="A7A698"/>
              </a:solidFill>
              <a:prstDash val="solid"/>
              <a:miter lim="400000"/>
            </a:ln>
          </a:left>
          <a:right>
            <a:ln w="12700" cap="flat">
              <a:solidFill>
                <a:srgbClr val="4C4F57"/>
              </a:solidFill>
              <a:prstDash val="solid"/>
              <a:miter lim="400000"/>
            </a:ln>
          </a:right>
          <a:top>
            <a:ln w="12700" cap="flat">
              <a:solidFill>
                <a:srgbClr val="727264"/>
              </a:solidFill>
              <a:prstDash val="solid"/>
              <a:miter lim="400000"/>
            </a:ln>
          </a:top>
          <a:bottom>
            <a:ln w="12700" cap="flat">
              <a:solidFill>
                <a:srgbClr val="727264"/>
              </a:solidFill>
              <a:prstDash val="solid"/>
              <a:miter lim="400000"/>
            </a:ln>
          </a:bottom>
          <a:insideH>
            <a:ln w="12700" cap="flat">
              <a:solidFill>
                <a:srgbClr val="727264"/>
              </a:solidFill>
              <a:prstDash val="solid"/>
              <a:miter lim="400000"/>
            </a:ln>
          </a:insideH>
          <a:insideV>
            <a:ln w="12700" cap="flat">
              <a:solidFill>
                <a:srgbClr val="727264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C4F57"/>
              </a:solidFill>
              <a:prstDash val="solid"/>
              <a:miter lim="400000"/>
            </a:ln>
          </a:top>
          <a:bottom>
            <a:ln w="12700" cap="flat">
              <a:solidFill>
                <a:srgbClr val="A7A698"/>
              </a:solidFill>
              <a:prstDash val="solid"/>
              <a:miter lim="400000"/>
            </a:ln>
          </a:bottom>
          <a:insideH>
            <a:ln w="12700" cap="flat">
              <a:solidFill>
                <a:srgbClr val="4C4F57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7A698"/>
              </a:solidFill>
              <a:prstDash val="solid"/>
              <a:miter lim="400000"/>
            </a:ln>
          </a:top>
          <a:bottom>
            <a:ln w="12700" cap="flat">
              <a:solidFill>
                <a:srgbClr val="4C4F57"/>
              </a:solidFill>
              <a:prstDash val="solid"/>
              <a:miter lim="400000"/>
            </a:ln>
          </a:bottom>
          <a:insideH>
            <a:ln w="12700" cap="flat">
              <a:solidFill>
                <a:srgbClr val="4C4F57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FECE2"/>
          </a:solidFill>
        </a:fill>
      </a:tcStyle>
    </a:wholeTbl>
    <a:band2H>
      <a:tcTxStyle/>
      <a:tcStyle>
        <a:tcBdr/>
        <a:fill>
          <a:solidFill>
            <a:srgbClr val="FFFBF1"/>
          </a:solidFill>
        </a:fill>
      </a:tcStyle>
    </a:band2H>
    <a:firstCol>
      <a:tcTxStyle b="on" i="off">
        <a:font>
          <a:latin typeface="Baskerville SemiBold"/>
          <a:ea typeface="Baskerville SemiBold"/>
          <a:cs typeface="Baskerville SemiBold"/>
        </a:font>
        <a:srgbClr val="6F6A5A"/>
      </a:tcTxStyle>
      <a:tcStyle>
        <a:tcBdr>
          <a:left>
            <a:ln w="12700" cap="flat">
              <a:solidFill>
                <a:srgbClr val="5F5857"/>
              </a:solidFill>
              <a:prstDash val="solid"/>
              <a:miter lim="400000"/>
            </a:ln>
          </a:left>
          <a:right>
            <a:ln w="12700" cap="flat">
              <a:solidFill>
                <a:srgbClr val="A29A85"/>
              </a:solidFill>
              <a:prstDash val="solid"/>
              <a:miter lim="400000"/>
            </a:ln>
          </a:right>
          <a:top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A29A85"/>
              </a:solidFill>
              <a:prstDash val="solid"/>
              <a:miter lim="400000"/>
            </a:ln>
          </a:insideV>
        </a:tcBdr>
        <a:fill>
          <a:solidFill>
            <a:srgbClr val="E8E4D8"/>
          </a:solidFill>
        </a:fill>
      </a:tcStyle>
    </a:firstCol>
    <a:la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53030"/>
              </a:solidFill>
              <a:prstDash val="solid"/>
              <a:miter lim="400000"/>
            </a:ln>
          </a:top>
          <a:bottom>
            <a:ln w="12700" cap="flat">
              <a:solidFill>
                <a:srgbClr val="5F5857"/>
              </a:solidFill>
              <a:prstDash val="solid"/>
              <a:miter lim="400000"/>
            </a:ln>
          </a:bottom>
          <a:insideH>
            <a:ln w="12700" cap="flat">
              <a:solidFill>
                <a:srgbClr val="49424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F5857"/>
              </a:solidFill>
              <a:prstDash val="solid"/>
              <a:miter lim="400000"/>
            </a:ln>
          </a:top>
          <a:bottom>
            <a:ln w="12700" cap="flat">
              <a:solidFill>
                <a:srgbClr val="F1EEE5"/>
              </a:solidFill>
              <a:prstDash val="solid"/>
              <a:miter lim="400000"/>
            </a:ln>
          </a:bottom>
          <a:insideH>
            <a:ln w="12700" cap="flat">
              <a:solidFill>
                <a:srgbClr val="D9CFB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ff" i="off">
        <a:font>
          <a:latin typeface="Baskerville"/>
          <a:ea typeface="Baskerville"/>
          <a:cs typeface="Baskerville"/>
        </a:font>
        <a:srgbClr val="5F5857"/>
      </a:tcTxStyle>
      <a:tcStyle>
        <a:tcBdr>
          <a:left>
            <a:ln w="12700" cap="flat">
              <a:solidFill>
                <a:srgbClr val="F7F6F1"/>
              </a:solidFill>
              <a:prstDash val="solid"/>
              <a:miter lim="400000"/>
            </a:ln>
          </a:left>
          <a:right>
            <a:ln w="12700" cap="flat">
              <a:solidFill>
                <a:srgbClr val="F7F6F1"/>
              </a:solidFill>
              <a:prstDash val="solid"/>
              <a:miter lim="400000"/>
            </a:ln>
          </a:right>
          <a:top>
            <a:ln w="12700" cap="flat">
              <a:solidFill>
                <a:srgbClr val="F7F6F1"/>
              </a:solidFill>
              <a:prstDash val="solid"/>
              <a:miter lim="400000"/>
            </a:ln>
          </a:top>
          <a:bottom>
            <a:ln w="12700" cap="flat">
              <a:solidFill>
                <a:srgbClr val="F7F6F1"/>
              </a:solidFill>
              <a:prstDash val="solid"/>
              <a:miter lim="400000"/>
            </a:ln>
          </a:bottom>
          <a:insideH>
            <a:ln w="12700" cap="flat">
              <a:solidFill>
                <a:srgbClr val="F7F6F1"/>
              </a:solidFill>
              <a:prstDash val="solid"/>
              <a:miter lim="400000"/>
            </a:ln>
          </a:insideH>
          <a:insideV>
            <a:ln w="12700" cap="flat">
              <a:solidFill>
                <a:srgbClr val="F7F6F1"/>
              </a:solidFill>
              <a:prstDash val="solid"/>
              <a:miter lim="400000"/>
            </a:ln>
          </a:insideV>
        </a:tcBdr>
        <a:fill>
          <a:solidFill>
            <a:srgbClr val="CBC7C7"/>
          </a:solidFill>
        </a:fill>
      </a:tcStyle>
    </a:wholeTbl>
    <a:band2H>
      <a:tcTxStyle/>
      <a:tcStyle>
        <a:tcBdr/>
        <a:fill>
          <a:solidFill>
            <a:srgbClr val="DED9DA"/>
          </a:solidFill>
        </a:fill>
      </a:tcStyle>
    </a:band2H>
    <a:firstCol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solidFill>
                <a:srgbClr val="F7F6F1"/>
              </a:solidFill>
              <a:prstDash val="solid"/>
              <a:miter lim="400000"/>
            </a:ln>
          </a:left>
          <a:right>
            <a:ln w="12700" cap="flat">
              <a:solidFill>
                <a:srgbClr val="F7F6F1"/>
              </a:solidFill>
              <a:prstDash val="solid"/>
              <a:miter lim="400000"/>
            </a:ln>
          </a:right>
          <a:top>
            <a:ln w="12700" cap="flat">
              <a:solidFill>
                <a:srgbClr val="F7F6F1"/>
              </a:solidFill>
              <a:prstDash val="solid"/>
              <a:miter lim="400000"/>
            </a:ln>
          </a:top>
          <a:bottom>
            <a:ln w="12700" cap="flat">
              <a:solidFill>
                <a:srgbClr val="F7F6F1"/>
              </a:solidFill>
              <a:prstDash val="solid"/>
              <a:miter lim="400000"/>
            </a:ln>
          </a:bottom>
          <a:insideH>
            <a:ln w="12700" cap="flat">
              <a:solidFill>
                <a:srgbClr val="F7F6F1"/>
              </a:solidFill>
              <a:prstDash val="solid"/>
              <a:miter lim="400000"/>
            </a:ln>
          </a:insideH>
          <a:insideV>
            <a:ln w="12700" cap="flat">
              <a:solidFill>
                <a:srgbClr val="F7F6F1"/>
              </a:solidFill>
              <a:prstDash val="solid"/>
              <a:miter lim="400000"/>
            </a:ln>
          </a:insideV>
        </a:tcBdr>
        <a:fill>
          <a:solidFill>
            <a:srgbClr val="5F5857"/>
          </a:solidFill>
        </a:fill>
      </a:tcStyle>
    </a:firstCol>
    <a:la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solidFill>
                <a:srgbClr val="F7F6F1"/>
              </a:solidFill>
              <a:prstDash val="solid"/>
              <a:miter lim="400000"/>
            </a:ln>
          </a:left>
          <a:right>
            <a:ln w="12700" cap="flat">
              <a:solidFill>
                <a:srgbClr val="F7F6F1"/>
              </a:solidFill>
              <a:prstDash val="solid"/>
              <a:miter lim="400000"/>
            </a:ln>
          </a:right>
          <a:top>
            <a:ln w="12700" cap="flat">
              <a:solidFill>
                <a:srgbClr val="F7F6F1"/>
              </a:solidFill>
              <a:prstDash val="solid"/>
              <a:miter lim="400000"/>
            </a:ln>
          </a:top>
          <a:bottom>
            <a:ln w="12700" cap="flat">
              <a:solidFill>
                <a:srgbClr val="F7F6F1"/>
              </a:solidFill>
              <a:prstDash val="solid"/>
              <a:miter lim="400000"/>
            </a:ln>
          </a:bottom>
          <a:insideH>
            <a:ln w="12700" cap="flat">
              <a:solidFill>
                <a:srgbClr val="F7F6F1"/>
              </a:solidFill>
              <a:prstDash val="solid"/>
              <a:miter lim="400000"/>
            </a:ln>
          </a:insideH>
          <a:insideV>
            <a:ln w="12700" cap="flat">
              <a:solidFill>
                <a:srgbClr val="F7F6F1"/>
              </a:solidFill>
              <a:prstDash val="solid"/>
              <a:miter lim="400000"/>
            </a:ln>
          </a:insideV>
        </a:tcBdr>
        <a:fill>
          <a:solidFill>
            <a:srgbClr val="7C7878"/>
          </a:solidFill>
        </a:fill>
      </a:tcStyle>
    </a:lastRow>
    <a:firstRow>
      <a:tcTxStyle b="on" i="off">
        <a:font>
          <a:latin typeface="Baskerville SemiBold"/>
          <a:ea typeface="Baskerville SemiBold"/>
          <a:cs typeface="Baskerville SemiBold"/>
        </a:font>
        <a:srgbClr val="FFFCF2"/>
      </a:tcTxStyle>
      <a:tcStyle>
        <a:tcBdr>
          <a:left>
            <a:ln w="12700" cap="flat">
              <a:solidFill>
                <a:srgbClr val="F7F6F1"/>
              </a:solidFill>
              <a:prstDash val="solid"/>
              <a:miter lim="400000"/>
            </a:ln>
          </a:left>
          <a:right>
            <a:ln w="12700" cap="flat">
              <a:solidFill>
                <a:srgbClr val="F7F6F1"/>
              </a:solidFill>
              <a:prstDash val="solid"/>
              <a:miter lim="400000"/>
            </a:ln>
          </a:right>
          <a:top>
            <a:ln w="12700" cap="flat">
              <a:solidFill>
                <a:srgbClr val="F7F6F1"/>
              </a:solidFill>
              <a:prstDash val="solid"/>
              <a:miter lim="400000"/>
            </a:ln>
          </a:top>
          <a:bottom>
            <a:ln w="12700" cap="flat">
              <a:solidFill>
                <a:srgbClr val="F7F6F1"/>
              </a:solidFill>
              <a:prstDash val="solid"/>
              <a:miter lim="400000"/>
            </a:ln>
          </a:bottom>
          <a:insideH>
            <a:ln w="12700" cap="flat">
              <a:solidFill>
                <a:srgbClr val="F7F6F1"/>
              </a:solidFill>
              <a:prstDash val="solid"/>
              <a:miter lim="400000"/>
            </a:ln>
          </a:insideH>
          <a:insideV>
            <a:ln w="12700" cap="flat">
              <a:solidFill>
                <a:srgbClr val="F7F6F1"/>
              </a:solidFill>
              <a:prstDash val="solid"/>
              <a:miter lim="400000"/>
            </a:ln>
          </a:insideV>
        </a:tcBdr>
        <a:fill>
          <a:solidFill>
            <a:srgbClr val="7C7878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Baskerville"/>
          <a:ea typeface="Baskerville"/>
          <a:cs typeface="Baskerville"/>
        </a:font>
        <a:srgbClr val="635F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09C9C"/>
              </a:solidFill>
              <a:prstDash val="solid"/>
              <a:miter lim="400000"/>
            </a:ln>
          </a:top>
          <a:bottom>
            <a:ln w="12700" cap="flat">
              <a:solidFill>
                <a:srgbClr val="A09C9C"/>
              </a:solidFill>
              <a:prstDash val="solid"/>
              <a:miter lim="400000"/>
            </a:ln>
          </a:bottom>
          <a:insideH>
            <a:ln w="12700" cap="flat">
              <a:solidFill>
                <a:srgbClr val="A09C9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64999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Baskerville SemiBold"/>
          <a:ea typeface="Baskerville SemiBold"/>
          <a:cs typeface="Baskerville SemiBold"/>
        </a:font>
        <a:srgbClr val="6F6A5A"/>
      </a:tcTxStyle>
      <a:tcStyle>
        <a:tcBdr>
          <a:left>
            <a:ln w="12700" cap="flat">
              <a:solidFill>
                <a:srgbClr val="A09C9C"/>
              </a:solidFill>
              <a:prstDash val="solid"/>
              <a:miter lim="400000"/>
            </a:ln>
          </a:left>
          <a:right>
            <a:ln w="12700" cap="flat">
              <a:solidFill>
                <a:srgbClr val="A09C9C"/>
              </a:solidFill>
              <a:prstDash val="solid"/>
              <a:miter lim="400000"/>
            </a:ln>
          </a:right>
          <a:top>
            <a:ln w="12700" cap="flat">
              <a:solidFill>
                <a:srgbClr val="A09C9C"/>
              </a:solidFill>
              <a:prstDash val="solid"/>
              <a:miter lim="400000"/>
            </a:ln>
          </a:top>
          <a:bottom>
            <a:ln w="12700" cap="flat">
              <a:solidFill>
                <a:srgbClr val="A09C9C"/>
              </a:solidFill>
              <a:prstDash val="solid"/>
              <a:miter lim="400000"/>
            </a:ln>
          </a:bottom>
          <a:insideH>
            <a:ln w="12700" cap="flat">
              <a:solidFill>
                <a:srgbClr val="A09C9C"/>
              </a:solidFill>
              <a:prstDash val="solid"/>
              <a:miter lim="400000"/>
            </a:ln>
          </a:insideH>
          <a:insideV>
            <a:ln w="12700" cap="flat">
              <a:solidFill>
                <a:srgbClr val="A09C9C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Baskerville SemiBold"/>
          <a:ea typeface="Baskerville SemiBold"/>
          <a:cs typeface="Baskerville SemiBold"/>
        </a:font>
        <a:srgbClr val="6F6A5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09C9C"/>
              </a:solidFill>
              <a:prstDash val="solid"/>
              <a:miter lim="400000"/>
            </a:ln>
          </a:top>
          <a:bottom>
            <a:ln w="12700" cap="flat">
              <a:solidFill>
                <a:srgbClr val="A09C9C"/>
              </a:solidFill>
              <a:prstDash val="solid"/>
              <a:miter lim="400000"/>
            </a:ln>
          </a:bottom>
          <a:insideH>
            <a:ln w="12700" cap="flat">
              <a:solidFill>
                <a:srgbClr val="A09C9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Baskerville SemiBold"/>
          <a:ea typeface="Baskerville SemiBold"/>
          <a:cs typeface="Baskerville SemiBold"/>
        </a:font>
        <a:srgbClr val="6F6A5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09C9C"/>
              </a:solidFill>
              <a:prstDash val="solid"/>
              <a:miter lim="400000"/>
            </a:ln>
          </a:top>
          <a:bottom>
            <a:ln w="12700" cap="flat">
              <a:solidFill>
                <a:srgbClr val="A09C9C"/>
              </a:solidFill>
              <a:prstDash val="solid"/>
              <a:miter lim="400000"/>
            </a:ln>
          </a:bottom>
          <a:insideH>
            <a:ln w="12700" cap="flat">
              <a:solidFill>
                <a:srgbClr val="A09C9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87" d="100"/>
          <a:sy n="87" d="100"/>
        </p:scale>
        <p:origin x="185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016000" y="2032000"/>
            <a:ext cx="10972800" cy="3225800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FFFCF2"/>
                </a:solidFill>
                <a:effectLst>
                  <a:outerShdw blurRad="25400" dist="50800" dir="13500000" rotWithShape="0">
                    <a:srgbClr val="424242">
                      <a:alpha val="50000"/>
                    </a:srgbClr>
                  </a:outerShdw>
                </a:effectLst>
              </a:defRPr>
            </a:lvl1pPr>
          </a:lstStyle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016000" y="5359400"/>
            <a:ext cx="10972800" cy="1231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xfrm>
            <a:off x="6299225" y="9258300"/>
            <a:ext cx="393650" cy="32585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CF2"/>
                </a:solidFill>
                <a:latin typeface="+mn-lt"/>
                <a:ea typeface="+mn-ea"/>
                <a:cs typeface="+mn-cs"/>
                <a:sym typeface="Copperplat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2819400" y="1257300"/>
            <a:ext cx="7366000" cy="53721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028700" y="6743700"/>
            <a:ext cx="10972800" cy="1524000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FFFCF2"/>
                </a:solidFill>
                <a:effectLst>
                  <a:outerShdw blurRad="25400" dist="50800" dir="13500000" rotWithShape="0">
                    <a:srgbClr val="424242">
                      <a:alpha val="50000"/>
                    </a:srgbClr>
                  </a:outerShdw>
                </a:effectLst>
              </a:defRPr>
            </a:lvl1pPr>
          </a:lstStyle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028700" y="8255000"/>
            <a:ext cx="10972800" cy="1193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6299225" y="9258300"/>
            <a:ext cx="393650" cy="32585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CF2"/>
                </a:solidFill>
                <a:latin typeface="+mn-lt"/>
                <a:ea typeface="+mn-ea"/>
                <a:cs typeface="+mn-cs"/>
                <a:sym typeface="Copperplat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016000" y="3263900"/>
            <a:ext cx="10972800" cy="3225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CF2"/>
                </a:solidFill>
                <a:effectLst>
                  <a:outerShdw blurRad="25400" dist="50800" dir="13500000" rotWithShape="0">
                    <a:srgbClr val="424242">
                      <a:alpha val="50000"/>
                    </a:srgbClr>
                  </a:outerShdw>
                </a:effectLst>
              </a:defRPr>
            </a:lvl1pPr>
          </a:lstStyle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xfrm>
            <a:off x="6299225" y="9258300"/>
            <a:ext cx="393650" cy="32585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CF2"/>
                </a:solidFill>
                <a:latin typeface="+mn-lt"/>
                <a:ea typeface="+mn-ea"/>
                <a:cs typeface="+mn-cs"/>
                <a:sym typeface="Copperplat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7664450" y="2044700"/>
            <a:ext cx="4267200" cy="5638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762000" y="2311400"/>
            <a:ext cx="6324600" cy="3187700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FFFCF2"/>
                </a:solidFill>
                <a:effectLst>
                  <a:outerShdw blurRad="25400" dist="50800" dir="13500000" rotWithShape="0">
                    <a:srgbClr val="424242">
                      <a:alpha val="50000"/>
                    </a:srgbClr>
                  </a:outerShdw>
                </a:effectLst>
              </a:defRPr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762000" y="5626100"/>
            <a:ext cx="6324600" cy="3238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4200">
                <a:solidFill>
                  <a:srgbClr val="FFFCF2"/>
                </a:solidFill>
                <a:effectLst>
                  <a:outerShdw blurRad="25400" dist="25400" dir="13500000" rotWithShape="0">
                    <a:srgbClr val="424242">
                      <a:alpha val="50000"/>
                    </a:srgbClr>
                  </a:outerShdw>
                </a:effectLst>
                <a:latin typeface="+mn-lt"/>
                <a:ea typeface="+mn-ea"/>
                <a:cs typeface="+mn-cs"/>
                <a:sym typeface="Copperplat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xfrm>
            <a:off x="6299225" y="9258300"/>
            <a:ext cx="393650" cy="32585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CF2"/>
                </a:solidFill>
                <a:latin typeface="+mn-lt"/>
                <a:ea typeface="+mn-ea"/>
                <a:cs typeface="+mn-cs"/>
                <a:sym typeface="Copperplat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xfrm>
            <a:off x="1016000" y="2768600"/>
            <a:ext cx="10972800" cy="5715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7410450" y="2806700"/>
            <a:ext cx="4267200" cy="5638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1016000" y="2768600"/>
            <a:ext cx="5486400" cy="5715000"/>
          </a:xfrm>
          <a:prstGeom prst="rect">
            <a:avLst/>
          </a:prstGeom>
        </p:spPr>
        <p:txBody>
          <a:bodyPr/>
          <a:lstStyle>
            <a:lvl1pPr>
              <a:spcBef>
                <a:spcPts val="3800"/>
              </a:spcBef>
              <a:defRPr sz="3400"/>
            </a:lvl1pPr>
            <a:lvl2pPr>
              <a:spcBef>
                <a:spcPts val="3800"/>
              </a:spcBef>
              <a:defRPr sz="3400"/>
            </a:lvl2pPr>
            <a:lvl3pPr>
              <a:spcBef>
                <a:spcPts val="3800"/>
              </a:spcBef>
              <a:defRPr sz="3400"/>
            </a:lvl3pPr>
            <a:lvl4pPr marL="1625600">
              <a:spcBef>
                <a:spcPts val="3800"/>
              </a:spcBef>
              <a:defRPr sz="3400"/>
            </a:lvl4pPr>
            <a:lvl5pPr marL="2070100">
              <a:spcBef>
                <a:spcPts val="3800"/>
              </a:spcBef>
              <a:defRPr sz="3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7394351" y="4637752"/>
            <a:ext cx="4686301" cy="41529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7394351" y="927100"/>
            <a:ext cx="4686301" cy="28575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14400" y="927100"/>
            <a:ext cx="5626100" cy="78613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xfrm>
            <a:off x="6324599" y="9004300"/>
            <a:ext cx="342901" cy="368300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596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solidFill>
                  <a:srgbClr val="A29A85"/>
                </a:solidFill>
              </a:defRPr>
            </a:lvl1pPr>
          </a:lstStyle>
          <a:p>
            <a:r>
              <a:t>-Johnny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4210050"/>
            <a:ext cx="10464800" cy="8001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3800"/>
              </a:spcBef>
              <a:buClrTx/>
              <a:buSzTx/>
              <a:buNone/>
              <a:defRPr sz="4800" i="1">
                <a:latin typeface="Baskerville SemiBold"/>
                <a:ea typeface="Baskerville SemiBold"/>
                <a:cs typeface="Baskerville SemiBold"/>
                <a:sym typeface="Baskerville SemiBold"/>
              </a:defRPr>
            </a:lvl1pPr>
          </a:lstStyle>
          <a:p>
            <a:r>
              <a:t>“Type a quote here.”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body" idx="1"/>
          </p:nvPr>
        </p:nvSpPr>
        <p:spPr>
          <a:xfrm>
            <a:off x="1016000" y="1270000"/>
            <a:ext cx="10972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1854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24599" y="9004300"/>
            <a:ext cx="342901" cy="3683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latin typeface="Cochin"/>
                <a:ea typeface="Cochin"/>
                <a:cs typeface="Cochin"/>
                <a:sym typeface="Coc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800" b="0" i="0" u="none" strike="noStrike" cap="none" spc="0" baseline="0">
          <a:ln>
            <a:noFill/>
          </a:ln>
          <a:solidFill>
            <a:srgbClr val="6F6A5A"/>
          </a:solidFill>
          <a:uFillTx/>
          <a:latin typeface="+mn-lt"/>
          <a:ea typeface="+mn-ea"/>
          <a:cs typeface="+mn-cs"/>
          <a:sym typeface="Copperplate"/>
        </a:defRPr>
      </a:lvl9pPr>
    </p:titleStyle>
    <p:bodyStyle>
      <a:lvl1pPr marL="419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1pPr>
      <a:lvl2pPr marL="8382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2pPr>
      <a:lvl3pPr marL="1181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3pPr>
      <a:lvl4pPr marL="1562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4pPr>
      <a:lvl5pPr marL="1943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5pPr>
      <a:lvl6pPr marL="2324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6pPr>
      <a:lvl7pPr marL="2705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7pPr>
      <a:lvl8pPr marL="3086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8pPr>
      <a:lvl9pPr marL="3467100" marR="0" indent="-419100" algn="l" defTabSz="584200" rtl="0" latinLnBrk="0">
        <a:lnSpc>
          <a:spcPct val="100000"/>
        </a:lnSpc>
        <a:spcBef>
          <a:spcPts val="3000"/>
        </a:spcBef>
        <a:spcAft>
          <a:spcPts val="0"/>
        </a:spcAft>
        <a:buClr>
          <a:srgbClr val="A29A85"/>
        </a:buClr>
        <a:buSzPct val="100000"/>
        <a:buFontTx/>
        <a:buChar char="•"/>
        <a:tabLst/>
        <a:defRPr sz="4000" b="0" i="0" u="none" strike="noStrike" cap="none" spc="0" baseline="0">
          <a:ln>
            <a:noFill/>
          </a:ln>
          <a:solidFill>
            <a:srgbClr val="6F6A5A"/>
          </a:solidFill>
          <a:uFillTx/>
          <a:latin typeface="Baskerville"/>
          <a:ea typeface="Baskerville"/>
          <a:cs typeface="Baskerville"/>
          <a:sym typeface="Baskervill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eg"/><Relationship Id="rId3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Parish of ash</a:t>
            </a:r>
          </a:p>
        </p:txBody>
      </p:sp>
      <p:sp>
        <p:nvSpPr>
          <p:cNvPr id="120" name="Shape 120"/>
          <p:cNvSpPr>
            <a:spLocks noGrp="1"/>
          </p:cNvSpPr>
          <p:nvPr>
            <p:ph type="subTitle" sz="quarter" idx="1"/>
          </p:nvPr>
        </p:nvSpPr>
        <p:spPr>
          <a:xfrm>
            <a:off x="726828" y="5365750"/>
            <a:ext cx="10972801" cy="1231900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t>Neighbourhood Development Plan (NDP) Data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title"/>
          </p:nvPr>
        </p:nvSpPr>
        <p:spPr>
          <a:xfrm>
            <a:off x="854129" y="563155"/>
            <a:ext cx="10972801" cy="1057622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 sz="6300"/>
            </a:pPr>
            <a:r>
              <a:rPr sz="3300"/>
              <a:t>Age Range of Persons Completing The NDP Survey</a:t>
            </a:r>
            <a:r>
              <a:t> </a:t>
            </a:r>
          </a:p>
        </p:txBody>
      </p:sp>
      <p:pic>
        <p:nvPicPr>
          <p:cNvPr id="12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3428" y="1643917"/>
            <a:ext cx="12357944" cy="77379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753475"/>
          </a:xfrm>
          <a:prstGeom prst="rect">
            <a:avLst/>
          </a:prstGeom>
        </p:spPr>
        <p:txBody>
          <a:bodyPr/>
          <a:lstStyle>
            <a:lvl1pPr defTabSz="578358">
              <a:defRPr sz="4158"/>
            </a:lvl1pPr>
          </a:lstStyle>
          <a:p>
            <a:r>
              <a:t>What 3 Things People like in the Parish</a:t>
            </a:r>
          </a:p>
        </p:txBody>
      </p:sp>
      <p:pic>
        <p:nvPicPr>
          <p:cNvPr id="126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0040" y="1355196"/>
            <a:ext cx="11904720" cy="80387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title"/>
          </p:nvPr>
        </p:nvSpPr>
        <p:spPr>
          <a:xfrm>
            <a:off x="1016000" y="439230"/>
            <a:ext cx="10972800" cy="753476"/>
          </a:xfrm>
          <a:prstGeom prst="rect">
            <a:avLst/>
          </a:prstGeom>
        </p:spPr>
        <p:txBody>
          <a:bodyPr/>
          <a:lstStyle>
            <a:lvl1pPr defTabSz="537463">
              <a:defRPr sz="3864"/>
            </a:lvl1pPr>
          </a:lstStyle>
          <a:p>
            <a:r>
              <a:t>What 3 Things People Dislike in the Parish</a:t>
            </a:r>
          </a:p>
        </p:txBody>
      </p:sp>
      <p:pic>
        <p:nvPicPr>
          <p:cNvPr id="12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5112" y="1425183"/>
            <a:ext cx="12363586" cy="80313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>
          <a:xfrm>
            <a:off x="1072338" y="348915"/>
            <a:ext cx="10860124" cy="983650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</a:lstStyle>
          <a:p>
            <a:r>
              <a:t>Importance of Qualities and Services</a:t>
            </a:r>
          </a:p>
        </p:txBody>
      </p:sp>
      <p:pic>
        <p:nvPicPr>
          <p:cNvPr id="132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3544" y="1257973"/>
            <a:ext cx="10457712" cy="81223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/>
          </p:cNvSpPr>
          <p:nvPr>
            <p:ph type="title"/>
          </p:nvPr>
        </p:nvSpPr>
        <p:spPr>
          <a:xfrm>
            <a:off x="1516004" y="377497"/>
            <a:ext cx="9496722" cy="621836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</a:lstStyle>
          <a:p>
            <a:r>
              <a:t>Importance of Qualities and Services</a:t>
            </a:r>
          </a:p>
        </p:txBody>
      </p:sp>
      <p:sp>
        <p:nvSpPr>
          <p:cNvPr id="135" name="Shape 135"/>
          <p:cNvSpPr>
            <a:spLocks noGrp="1"/>
          </p:cNvSpPr>
          <p:nvPr>
            <p:ph type="sldNum" sz="quarter" idx="4294967295"/>
          </p:nvPr>
        </p:nvSpPr>
        <p:spPr>
          <a:xfrm>
            <a:off x="6381749" y="9004300"/>
            <a:ext cx="228601" cy="3683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pic>
        <p:nvPicPr>
          <p:cNvPr id="136" name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2963" y="1334107"/>
            <a:ext cx="11618874" cy="803251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/>
          </p:cNvSpPr>
          <p:nvPr>
            <p:ph type="title"/>
          </p:nvPr>
        </p:nvSpPr>
        <p:spPr>
          <a:xfrm>
            <a:off x="1016000" y="334167"/>
            <a:ext cx="10972800" cy="860575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</a:lstStyle>
          <a:p>
            <a:r>
              <a:t>Importance of Qualities and Services</a:t>
            </a:r>
          </a:p>
        </p:txBody>
      </p:sp>
      <p:pic>
        <p:nvPicPr>
          <p:cNvPr id="13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21303" y="1132421"/>
            <a:ext cx="8969844" cy="82547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xfrm>
            <a:off x="1102497" y="412400"/>
            <a:ext cx="10972801" cy="1069634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r>
              <a:t>Parish Housing</a:t>
            </a:r>
          </a:p>
        </p:txBody>
      </p:sp>
      <p:sp>
        <p:nvSpPr>
          <p:cNvPr id="142" name="Shape 142"/>
          <p:cNvSpPr/>
          <p:nvPr/>
        </p:nvSpPr>
        <p:spPr>
          <a:xfrm>
            <a:off x="339213" y="1580331"/>
            <a:ext cx="12232281" cy="8104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 algn="l" defTabSz="457200">
              <a:defRPr sz="23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/>
              <a:t>Should the Neighbourhood Development Plan include the allocation of additional sites for housing?</a:t>
            </a:r>
          </a:p>
        </p:txBody>
      </p:sp>
      <p:pic>
        <p:nvPicPr>
          <p:cNvPr id="14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0777" y="2471004"/>
            <a:ext cx="11036240" cy="683456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/>
          </p:cNvSpPr>
          <p:nvPr>
            <p:ph type="title"/>
          </p:nvPr>
        </p:nvSpPr>
        <p:spPr>
          <a:xfrm>
            <a:off x="1144243" y="546100"/>
            <a:ext cx="10972801" cy="856142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r>
              <a:t>Parish Housing</a:t>
            </a:r>
          </a:p>
        </p:txBody>
      </p:sp>
      <p:sp>
        <p:nvSpPr>
          <p:cNvPr id="146" name="Shape 146"/>
          <p:cNvSpPr/>
          <p:nvPr/>
        </p:nvSpPr>
        <p:spPr>
          <a:xfrm>
            <a:off x="322595" y="1278529"/>
            <a:ext cx="10848149" cy="116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457200">
              <a:defRPr sz="23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Opinions regarding the type of housing expansion in the Parish of Ash over the Neighbourhood Development Plan period (2017 – 2026)</a:t>
            </a:r>
          </a:p>
        </p:txBody>
      </p:sp>
      <p:pic>
        <p:nvPicPr>
          <p:cNvPr id="14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2595" y="2446930"/>
            <a:ext cx="12337100" cy="7202348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646780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4200"/>
            </a:lvl1pPr>
          </a:lstStyle>
          <a:p>
            <a:r>
              <a:t>Parish Housing</a:t>
            </a:r>
          </a:p>
        </p:txBody>
      </p:sp>
      <p:sp>
        <p:nvSpPr>
          <p:cNvPr id="150" name="Shape 150"/>
          <p:cNvSpPr/>
          <p:nvPr/>
        </p:nvSpPr>
        <p:spPr>
          <a:xfrm>
            <a:off x="1588035" y="1230060"/>
            <a:ext cx="10229446" cy="76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457200">
              <a:defRPr sz="20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b="1" dirty="0"/>
              <a:t>Opinions </a:t>
            </a:r>
            <a:r>
              <a:rPr sz="2300" b="1" dirty="0"/>
              <a:t>regarding</a:t>
            </a:r>
            <a:r>
              <a:rPr b="1" dirty="0"/>
              <a:t> the type of housing expansion in the Parish of Ash over the Neighbourhood Development Plan period (2017 – 2026)</a:t>
            </a:r>
          </a:p>
        </p:txBody>
      </p:sp>
      <p:pic>
        <p:nvPicPr>
          <p:cNvPr id="15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41711" y="2137679"/>
            <a:ext cx="9326808" cy="7311509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753475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r>
              <a:t>Ash Parish Community Facilities</a:t>
            </a:r>
          </a:p>
        </p:txBody>
      </p:sp>
      <p:sp>
        <p:nvSpPr>
          <p:cNvPr id="154" name="Shape 154"/>
          <p:cNvSpPr/>
          <p:nvPr/>
        </p:nvSpPr>
        <p:spPr>
          <a:xfrm>
            <a:off x="367588" y="1316749"/>
            <a:ext cx="4970913" cy="4411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sz="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/>
              <a:t>Importance of Community Facilities</a:t>
            </a:r>
            <a:r>
              <a:rPr dirty="0"/>
              <a:t>:</a:t>
            </a:r>
          </a:p>
        </p:txBody>
      </p:sp>
      <p:pic>
        <p:nvPicPr>
          <p:cNvPr id="155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5626" y="2025963"/>
            <a:ext cx="12333548" cy="720027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753475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r>
              <a:t>Ash Parish Community Facilities</a:t>
            </a:r>
          </a:p>
        </p:txBody>
      </p:sp>
      <p:sp>
        <p:nvSpPr>
          <p:cNvPr id="158" name="Shape 158"/>
          <p:cNvSpPr/>
          <p:nvPr/>
        </p:nvSpPr>
        <p:spPr>
          <a:xfrm>
            <a:off x="367588" y="1316749"/>
            <a:ext cx="4970913" cy="4411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sz="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/>
              <a:t>Importance of Community Facilities</a:t>
            </a:r>
            <a:r>
              <a:rPr dirty="0"/>
              <a:t>:</a:t>
            </a:r>
          </a:p>
        </p:txBody>
      </p:sp>
      <p:pic>
        <p:nvPicPr>
          <p:cNvPr id="159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3293" y="1900057"/>
            <a:ext cx="12418214" cy="7249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753475"/>
          </a:xfrm>
          <a:prstGeom prst="rect">
            <a:avLst/>
          </a:prstGeom>
        </p:spPr>
        <p:txBody>
          <a:bodyPr/>
          <a:lstStyle>
            <a:lvl1pPr defTabSz="537463">
              <a:defRPr sz="3864"/>
            </a:lvl1pPr>
          </a:lstStyle>
          <a:p>
            <a:r>
              <a:t>Suggested Additional Community Facilities</a:t>
            </a:r>
          </a:p>
        </p:txBody>
      </p:sp>
      <p:sp>
        <p:nvSpPr>
          <p:cNvPr id="162" name="Shape 162"/>
          <p:cNvSpPr/>
          <p:nvPr/>
        </p:nvSpPr>
        <p:spPr>
          <a:xfrm>
            <a:off x="367588" y="1316749"/>
            <a:ext cx="5004575" cy="4411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sz="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/>
              <a:t>Numbers and Types of Suggestions</a:t>
            </a:r>
            <a:r>
              <a:rPr dirty="0"/>
              <a:t>:</a:t>
            </a:r>
          </a:p>
        </p:txBody>
      </p:sp>
      <p:pic>
        <p:nvPicPr>
          <p:cNvPr id="163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1529" y="2048928"/>
            <a:ext cx="12241742" cy="68847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753475"/>
          </a:xfrm>
          <a:prstGeom prst="rect">
            <a:avLst/>
          </a:prstGeom>
        </p:spPr>
        <p:txBody>
          <a:bodyPr/>
          <a:lstStyle>
            <a:lvl1pPr defTabSz="537463">
              <a:defRPr sz="3864"/>
            </a:lvl1pPr>
          </a:lstStyle>
          <a:p>
            <a:r>
              <a:t>Suggested Additional Community Facilities</a:t>
            </a:r>
          </a:p>
        </p:txBody>
      </p:sp>
      <p:sp>
        <p:nvSpPr>
          <p:cNvPr id="166" name="Shape 166"/>
          <p:cNvSpPr/>
          <p:nvPr/>
        </p:nvSpPr>
        <p:spPr>
          <a:xfrm>
            <a:off x="367588" y="1316749"/>
            <a:ext cx="5004575" cy="4411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sz="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/>
              <a:t>Numbers and Types of Suggestions</a:t>
            </a:r>
            <a:r>
              <a:rPr dirty="0"/>
              <a:t>:</a:t>
            </a:r>
          </a:p>
        </p:txBody>
      </p:sp>
      <p:pic>
        <p:nvPicPr>
          <p:cNvPr id="167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2744" y="1907181"/>
            <a:ext cx="12359312" cy="72153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xfrm>
            <a:off x="1016000" y="546100"/>
            <a:ext cx="10972800" cy="635474"/>
          </a:xfrm>
          <a:prstGeom prst="rect">
            <a:avLst/>
          </a:prstGeom>
        </p:spPr>
        <p:txBody>
          <a:bodyPr/>
          <a:lstStyle>
            <a:lvl1pPr defTabSz="432308">
              <a:defRPr sz="3108"/>
            </a:lvl1pPr>
          </a:lstStyle>
          <a:p>
            <a:r>
              <a:t>Comments Regarding Additional Community Facilities</a:t>
            </a:r>
          </a:p>
        </p:txBody>
      </p:sp>
      <p:sp>
        <p:nvSpPr>
          <p:cNvPr id="170" name="Shape 170"/>
          <p:cNvSpPr/>
          <p:nvPr/>
        </p:nvSpPr>
        <p:spPr>
          <a:xfrm>
            <a:off x="445959" y="1146282"/>
            <a:ext cx="3525004" cy="4411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defRPr sz="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b="1" dirty="0"/>
              <a:t>Categories of Comments</a:t>
            </a:r>
            <a:r>
              <a:rPr dirty="0"/>
              <a:t>:</a:t>
            </a:r>
          </a:p>
        </p:txBody>
      </p:sp>
      <p:pic>
        <p:nvPicPr>
          <p:cNvPr id="171" name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1492" y="1802259"/>
            <a:ext cx="9965288" cy="75687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/>
          </p:cNvSpPr>
          <p:nvPr>
            <p:ph type="title"/>
          </p:nvPr>
        </p:nvSpPr>
        <p:spPr>
          <a:xfrm>
            <a:off x="411276" y="546100"/>
            <a:ext cx="12182248" cy="755383"/>
          </a:xfrm>
          <a:prstGeom prst="rect">
            <a:avLst/>
          </a:prstGeom>
        </p:spPr>
        <p:txBody>
          <a:bodyPr/>
          <a:lstStyle>
            <a:lvl1pPr defTabSz="292100">
              <a:defRPr sz="2550"/>
            </a:lvl1pPr>
          </a:lstStyle>
          <a:p>
            <a:r>
              <a:t>Samples of Actual Comments Regarding Additional Community Facilities</a:t>
            </a:r>
          </a:p>
        </p:txBody>
      </p:sp>
      <p:sp>
        <p:nvSpPr>
          <p:cNvPr id="174" name="Shape 174"/>
          <p:cNvSpPr/>
          <p:nvPr/>
        </p:nvSpPr>
        <p:spPr>
          <a:xfrm>
            <a:off x="1659728" y="2067932"/>
            <a:ext cx="9685344" cy="61042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defRPr sz="3200" u="sng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b="1" dirty="0"/>
              <a:t>Comments From NDP Survey</a:t>
            </a:r>
          </a:p>
          <a:p>
            <a:pPr algn="l" defTabSz="457200">
              <a:defRPr sz="2800">
                <a:solidFill>
                  <a:srgbClr val="81B859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	</a:t>
            </a:r>
          </a:p>
          <a:p>
            <a:pPr algn="l" defTabSz="457200">
              <a:defRPr sz="30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Dedicated Cycle paths required</a:t>
            </a:r>
            <a:r>
              <a:rPr b="0" dirty="0"/>
              <a:t>	</a:t>
            </a:r>
            <a:endParaRPr dirty="0">
              <a:solidFill>
                <a:srgbClr val="F9D4BA"/>
              </a:solidFill>
            </a:endParaRPr>
          </a:p>
          <a:p>
            <a:pPr algn="l" defTabSz="457200">
              <a:defRPr sz="3000" b="1">
                <a:solidFill>
                  <a:srgbClr val="F9D4BA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>
              <a:solidFill>
                <a:srgbClr val="F9D4BA"/>
              </a:solidFill>
            </a:endParaRPr>
          </a:p>
          <a:p>
            <a:pPr marL="3200400" indent="457200" algn="l" defTabSz="457200">
              <a:defRPr sz="30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Improve Car Parking Facilities</a:t>
            </a:r>
          </a:p>
          <a:p>
            <a:pPr algn="l" defTabSz="457200">
              <a:defRPr sz="3000" b="1">
                <a:solidFill>
                  <a:srgbClr val="F9D4BA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l" defTabSz="457200">
              <a:defRPr sz="30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solidFill>
                  <a:srgbClr val="F9D4BA"/>
                </a:solidFill>
              </a:rPr>
              <a:t>			</a:t>
            </a:r>
            <a:r>
              <a:rPr dirty="0"/>
              <a:t>Parish Notice Boards are Essential</a:t>
            </a:r>
            <a:endParaRPr b="0" dirty="0"/>
          </a:p>
          <a:p>
            <a:pPr algn="l" defTabSz="457200">
              <a:defRPr sz="30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b="0" dirty="0"/>
          </a:p>
          <a:p>
            <a:pPr algn="l" defTabSz="457200">
              <a:defRPr sz="3000" b="1">
                <a:solidFill>
                  <a:srgbClr val="6CACDD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b="0" dirty="0">
                <a:solidFill>
                  <a:srgbClr val="000000"/>
                </a:solidFill>
              </a:rPr>
              <a:t>		</a:t>
            </a:r>
            <a:r>
              <a:rPr dirty="0"/>
              <a:t>Dog Waste is Single Biggest Problem Currently</a:t>
            </a:r>
            <a:endParaRPr b="0" dirty="0">
              <a:solidFill>
                <a:srgbClr val="000000"/>
              </a:solidFill>
            </a:endParaRPr>
          </a:p>
          <a:p>
            <a:pPr algn="l" defTabSz="457200">
              <a:defRPr sz="30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b="0" dirty="0">
              <a:solidFill>
                <a:srgbClr val="000000"/>
              </a:solidFill>
            </a:endParaRPr>
          </a:p>
          <a:p>
            <a:pPr algn="l" defTabSz="457200">
              <a:defRPr sz="3000">
                <a:solidFill>
                  <a:srgbClr val="5488C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/>
              <a:t>Sandwich Bound Bus Shelters Needed</a:t>
            </a:r>
          </a:p>
          <a:p>
            <a:pPr algn="l" defTabSz="457200">
              <a:defRPr sz="3000" b="1" spc="57">
                <a:solidFill>
                  <a:srgbClr val="81B859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  <a:p>
            <a:pPr algn="l" defTabSz="457200">
              <a:defRPr sz="3000">
                <a:solidFill>
                  <a:srgbClr val="5488C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b="1" spc="57" dirty="0">
                <a:solidFill>
                  <a:srgbClr val="81B859"/>
                </a:solidFill>
              </a:rPr>
              <a:t>         </a:t>
            </a:r>
            <a:r>
              <a:rPr dirty="0"/>
              <a:t>Proper Highway Drainage Scheme Required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>
            <a:spLocks noGrp="1"/>
          </p:cNvSpPr>
          <p:nvPr>
            <p:ph type="title"/>
          </p:nvPr>
        </p:nvSpPr>
        <p:spPr>
          <a:xfrm>
            <a:off x="304649" y="561417"/>
            <a:ext cx="12395501" cy="800081"/>
          </a:xfrm>
          <a:prstGeom prst="rect">
            <a:avLst/>
          </a:prstGeom>
        </p:spPr>
        <p:txBody>
          <a:bodyPr/>
          <a:lstStyle>
            <a:lvl1pPr defTabSz="245363">
              <a:defRPr sz="2604"/>
            </a:lvl1pPr>
          </a:lstStyle>
          <a:p>
            <a:r>
              <a:t>Samples of Actual Comments Regarding Additional Community Facilities</a:t>
            </a:r>
          </a:p>
        </p:txBody>
      </p:sp>
      <p:sp>
        <p:nvSpPr>
          <p:cNvPr id="177" name="Shape 177"/>
          <p:cNvSpPr/>
          <p:nvPr/>
        </p:nvSpPr>
        <p:spPr>
          <a:xfrm>
            <a:off x="1639781" y="2060831"/>
            <a:ext cx="9725238" cy="5422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defTabSz="457200">
              <a:defRPr sz="3100" b="1" u="sng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Comments From NDP Survey</a:t>
            </a:r>
          </a:p>
          <a:p>
            <a:pPr algn="l" defTabSz="457200">
              <a:defRPr sz="2700" b="1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algn="l" defTabSz="457200">
              <a:defRPr sz="29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Lighting Needs Improving Around the Village	</a:t>
            </a:r>
          </a:p>
          <a:p>
            <a:pPr algn="l" defTabSz="457200">
              <a:defRPr sz="2900" b="1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1371600" indent="457200" algn="l" defTabSz="457200">
              <a:defRPr sz="2900" b="1" spc="55">
                <a:solidFill>
                  <a:srgbClr val="A1D562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Village Pub and more Doctors needed</a:t>
            </a:r>
          </a:p>
          <a:p>
            <a:pPr marL="1371600" indent="457200" algn="l" defTabSz="457200">
              <a:defRPr sz="29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algn="l" defTabSz="457200">
              <a:defRPr sz="29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Village needs a ‘Heart’ Teashop and Functioning Pub</a:t>
            </a:r>
          </a:p>
          <a:p>
            <a:pPr algn="l" defTabSz="457200">
              <a:defRPr sz="2900" b="1">
                <a:solidFill>
                  <a:srgbClr val="00BEF3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457200" indent="457200" algn="l" defTabSz="457200">
              <a:defRPr sz="2900" b="1">
                <a:solidFill>
                  <a:srgbClr val="FF26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Improve Village Hall facilities</a:t>
            </a:r>
          </a:p>
          <a:p>
            <a:pPr marL="457200" indent="457200" algn="l" defTabSz="457200">
              <a:defRPr sz="2900" b="1">
                <a:solidFill>
                  <a:srgbClr val="F9D4BA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  <a:p>
            <a:pPr marL="457200" indent="457200" algn="l" defTabSz="457200">
              <a:defRPr sz="2900" b="1" spc="55">
                <a:solidFill>
                  <a:srgbClr val="FF26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Village Homes for Local People, Young and Old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Vintage">
  <a:themeElements>
    <a:clrScheme name="Vintage">
      <a:dk1>
        <a:srgbClr val="6F6A5A"/>
      </a:dk1>
      <a:lt1>
        <a:srgbClr val="142B6F"/>
      </a:lt1>
      <a:dk2>
        <a:srgbClr val="5F5857"/>
      </a:dk2>
      <a:lt2>
        <a:srgbClr val="DCDDE0"/>
      </a:lt2>
      <a:accent1>
        <a:srgbClr val="596D92"/>
      </a:accent1>
      <a:accent2>
        <a:srgbClr val="848857"/>
      </a:accent2>
      <a:accent3>
        <a:srgbClr val="C1A347"/>
      </a:accent3>
      <a:accent4>
        <a:srgbClr val="CF7E46"/>
      </a:accent4>
      <a:accent5>
        <a:srgbClr val="AA4A4C"/>
      </a:accent5>
      <a:accent6>
        <a:srgbClr val="745786"/>
      </a:accent6>
      <a:hlink>
        <a:srgbClr val="0000FF"/>
      </a:hlink>
      <a:folHlink>
        <a:srgbClr val="FF00FF"/>
      </a:folHlink>
    </a:clrScheme>
    <a:fontScheme name="Vintage">
      <a:majorFont>
        <a:latin typeface="Copperplate"/>
        <a:ea typeface="Copperplate"/>
        <a:cs typeface="Copperplate"/>
      </a:majorFont>
      <a:minorFont>
        <a:latin typeface="Copperplate"/>
        <a:ea typeface="Copperplate"/>
        <a:cs typeface="Copperplate"/>
      </a:minorFont>
    </a:fontScheme>
    <a:fmtScheme name="Vintag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50000"/>
                </a:srgbClr>
              </a:outerShdw>
            </a:effectLst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5F5857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6F6A5A"/>
            </a:solidFill>
            <a:effectLst/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Vintage">
  <a:themeElements>
    <a:clrScheme name="Vintage">
      <a:dk1>
        <a:srgbClr val="000000"/>
      </a:dk1>
      <a:lt1>
        <a:srgbClr val="FFFFFF"/>
      </a:lt1>
      <a:dk2>
        <a:srgbClr val="5F5857"/>
      </a:dk2>
      <a:lt2>
        <a:srgbClr val="DCDDE0"/>
      </a:lt2>
      <a:accent1>
        <a:srgbClr val="596D92"/>
      </a:accent1>
      <a:accent2>
        <a:srgbClr val="848857"/>
      </a:accent2>
      <a:accent3>
        <a:srgbClr val="C1A347"/>
      </a:accent3>
      <a:accent4>
        <a:srgbClr val="CF7E46"/>
      </a:accent4>
      <a:accent5>
        <a:srgbClr val="AA4A4C"/>
      </a:accent5>
      <a:accent6>
        <a:srgbClr val="745786"/>
      </a:accent6>
      <a:hlink>
        <a:srgbClr val="0000FF"/>
      </a:hlink>
      <a:folHlink>
        <a:srgbClr val="FF00FF"/>
      </a:folHlink>
    </a:clrScheme>
    <a:fontScheme name="Vintage">
      <a:majorFont>
        <a:latin typeface="Copperplate"/>
        <a:ea typeface="Copperplate"/>
        <a:cs typeface="Copperplate"/>
      </a:majorFont>
      <a:minorFont>
        <a:latin typeface="Copperplate"/>
        <a:ea typeface="Copperplate"/>
        <a:cs typeface="Copperplate"/>
      </a:minorFont>
    </a:fontScheme>
    <a:fmtScheme name="Vintag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50000"/>
                </a:srgbClr>
              </a:outerShdw>
            </a:effectLst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rgbClr val="5F5857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6F6A5A"/>
            </a:solidFill>
            <a:effectLst/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194</Words>
  <Application>Microsoft Macintosh PowerPoint</Application>
  <PresentationFormat>Custom</PresentationFormat>
  <Paragraphs>51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Baskerville</vt:lpstr>
      <vt:lpstr>Baskerville SemiBold</vt:lpstr>
      <vt:lpstr>Cochin</vt:lpstr>
      <vt:lpstr>Copperplate</vt:lpstr>
      <vt:lpstr>Helvetica</vt:lpstr>
      <vt:lpstr>Helvetica Neue</vt:lpstr>
      <vt:lpstr>Vintage</vt:lpstr>
      <vt:lpstr>The Parish of ash</vt:lpstr>
      <vt:lpstr>Age Range of Persons Completing The NDP Survey </vt:lpstr>
      <vt:lpstr>What 3 Things People like in the Parish</vt:lpstr>
      <vt:lpstr>What 3 Things People Dislike in the Parish</vt:lpstr>
      <vt:lpstr>Importance of Qualities and Services</vt:lpstr>
      <vt:lpstr>Importance of Qualities and Services</vt:lpstr>
      <vt:lpstr>Importance of Qualities and Services</vt:lpstr>
      <vt:lpstr>Parish Housing</vt:lpstr>
      <vt:lpstr>Parish Housing</vt:lpstr>
      <vt:lpstr>Parish Housing</vt:lpstr>
      <vt:lpstr>Ash Parish Community Facilities</vt:lpstr>
      <vt:lpstr>Ash Parish Community Facilities</vt:lpstr>
      <vt:lpstr>Suggested Additional Community Facilities</vt:lpstr>
      <vt:lpstr>Suggested Additional Community Facilities</vt:lpstr>
      <vt:lpstr>Comments Regarding Additional Community Facilities</vt:lpstr>
      <vt:lpstr>Samples of Actual Comments Regarding Additional Community Facilities</vt:lpstr>
      <vt:lpstr>Samples of Actual Comments Regarding Additional Community Facilities</vt:lpstr>
    </vt:vector>
  </TitlesOfParts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Parish of ash</dc:title>
  <cp:lastModifiedBy>Kevin Ellis</cp:lastModifiedBy>
  <cp:revision>2</cp:revision>
  <dcterms:modified xsi:type="dcterms:W3CDTF">2017-01-13T12:29:29Z</dcterms:modified>
</cp:coreProperties>
</file>