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6"/>
  </p:notesMasterIdLst>
  <p:handoutMasterIdLst>
    <p:handoutMasterId r:id="rId47"/>
  </p:handoutMasterIdLst>
  <p:sldIdLst>
    <p:sldId id="256" r:id="rId5"/>
    <p:sldId id="1515" r:id="rId6"/>
    <p:sldId id="257" r:id="rId7"/>
    <p:sldId id="1516" r:id="rId8"/>
    <p:sldId id="1517" r:id="rId9"/>
    <p:sldId id="1521" r:id="rId10"/>
    <p:sldId id="1522" r:id="rId11"/>
    <p:sldId id="1531" r:id="rId12"/>
    <p:sldId id="1538" r:id="rId13"/>
    <p:sldId id="1547" r:id="rId14"/>
    <p:sldId id="1545" r:id="rId15"/>
    <p:sldId id="1546" r:id="rId16"/>
    <p:sldId id="1523" r:id="rId17"/>
    <p:sldId id="1554" r:id="rId18"/>
    <p:sldId id="1528" r:id="rId19"/>
    <p:sldId id="1548" r:id="rId20"/>
    <p:sldId id="1549" r:id="rId21"/>
    <p:sldId id="1550" r:id="rId22"/>
    <p:sldId id="1551" r:id="rId23"/>
    <p:sldId id="1555" r:id="rId24"/>
    <p:sldId id="1553" r:id="rId25"/>
    <p:sldId id="1552" r:id="rId26"/>
    <p:sldId id="1544" r:id="rId27"/>
    <p:sldId id="1536" r:id="rId28"/>
    <p:sldId id="1529" r:id="rId29"/>
    <p:sldId id="1537" r:id="rId30"/>
    <p:sldId id="1535" r:id="rId31"/>
    <p:sldId id="1530" r:id="rId32"/>
    <p:sldId id="1534" r:id="rId33"/>
    <p:sldId id="1532" r:id="rId34"/>
    <p:sldId id="1533" r:id="rId35"/>
    <p:sldId id="1518" r:id="rId36"/>
    <p:sldId id="1539" r:id="rId37"/>
    <p:sldId id="1519" r:id="rId38"/>
    <p:sldId id="1540" r:id="rId39"/>
    <p:sldId id="1525" r:id="rId40"/>
    <p:sldId id="1541" r:id="rId41"/>
    <p:sldId id="1526" r:id="rId42"/>
    <p:sldId id="1542" r:id="rId43"/>
    <p:sldId id="1543" r:id="rId44"/>
    <p:sldId id="1527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8" autoAdjust="0"/>
    <p:restoredTop sz="94658"/>
  </p:normalViewPr>
  <p:slideViewPr>
    <p:cSldViewPr snapToGrid="0">
      <p:cViewPr varScale="1">
        <p:scale>
          <a:sx n="61" d="100"/>
          <a:sy n="61" d="100"/>
        </p:scale>
        <p:origin x="1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72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h Parish Council" userId="f2eb8f732cddb30d" providerId="LiveId" clId="{C2FD6501-B273-4FE8-A025-E4B84DF27076}"/>
    <pc:docChg chg="modSld">
      <pc:chgData name="Ash Parish Council" userId="f2eb8f732cddb30d" providerId="LiveId" clId="{C2FD6501-B273-4FE8-A025-E4B84DF27076}" dt="2026-04-29T14:19:01.313" v="0" actId="1076"/>
      <pc:docMkLst>
        <pc:docMk/>
      </pc:docMkLst>
      <pc:sldChg chg="modSp mod">
        <pc:chgData name="Ash Parish Council" userId="f2eb8f732cddb30d" providerId="LiveId" clId="{C2FD6501-B273-4FE8-A025-E4B84DF27076}" dt="2026-04-29T14:19:01.313" v="0" actId="1076"/>
        <pc:sldMkLst>
          <pc:docMk/>
          <pc:sldMk cId="997084141" sldId="1529"/>
        </pc:sldMkLst>
        <pc:spChg chg="mod">
          <ac:chgData name="Ash Parish Council" userId="f2eb8f732cddb30d" providerId="LiveId" clId="{C2FD6501-B273-4FE8-A025-E4B84DF27076}" dt="2026-04-29T14:19:01.313" v="0" actId="1076"/>
          <ac:spMkLst>
            <pc:docMk/>
            <pc:sldMk cId="997084141" sldId="1529"/>
            <ac:spMk id="6" creationId="{C5CCDF13-6973-245B-5A95-939DB34143DA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64a3099f7227b425/Documents/My%20Stuff/Ash%20PC/annual%20meeting/Website%20-%20Budget%202026-27%20and%20Precep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64a3099f7227b425/Documents/My%20Stuff/Ash%20PC/Finance/budget%202526%20summar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64a3099f7227b425/Documents/My%20Stuff/Ash%20PC/Finance/budget%202526%20summar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132309570435801"/>
          <c:y val="0.1223997855066806"/>
          <c:w val="0.46417867495382881"/>
          <c:h val="0.7736311810592820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14D-4F37-A841-A52B83DF1FB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14D-4F37-A841-A52B83DF1FB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14D-4F37-A841-A52B83DF1FB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14D-4F37-A841-A52B83DF1FB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14D-4F37-A841-A52B83DF1FB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14D-4F37-A841-A52B83DF1FB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14D-4F37-A841-A52B83DF1FB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14D-4F37-A841-A52B83DF1FBD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14D-4F37-A841-A52B83DF1FBD}"/>
              </c:ext>
            </c:extLst>
          </c:dPt>
          <c:dLbls>
            <c:dLbl>
              <c:idx val="4"/>
              <c:layout>
                <c:manualLayout>
                  <c:x val="-0.10833333333333336"/>
                  <c:y val="3.703703703703703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14D-4F37-A841-A52B83DF1FBD}"/>
                </c:ext>
              </c:extLst>
            </c:dLbl>
            <c:dLbl>
              <c:idx val="5"/>
              <c:layout>
                <c:manualLayout>
                  <c:x val="-9.3996828749881356E-2"/>
                  <c:y val="-2.303844009080410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14D-4F37-A841-A52B83DF1FBD}"/>
                </c:ext>
              </c:extLst>
            </c:dLbl>
            <c:dLbl>
              <c:idx val="6"/>
              <c:layout>
                <c:manualLayout>
                  <c:x val="-1.9352288272034397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14D-4F37-A841-A52B83DF1FBD}"/>
                </c:ext>
              </c:extLst>
            </c:dLbl>
            <c:dLbl>
              <c:idx val="7"/>
              <c:layout>
                <c:manualLayout>
                  <c:x val="8.5702990919009472E-2"/>
                  <c:y val="4.607688018160821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14D-4F37-A841-A52B83DF1FBD}"/>
                </c:ext>
              </c:extLst>
            </c:dLbl>
            <c:dLbl>
              <c:idx val="8"/>
              <c:layout>
                <c:manualLayout>
                  <c:x val="0.16666673922867745"/>
                  <c:y val="4.596731153739683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14D-4F37-A841-A52B83DF1FBD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Sheet1!$A$1:$A$9</c:f>
              <c:strCache>
                <c:ptCount val="9"/>
                <c:pt idx="0">
                  <c:v>Employment</c:v>
                </c:pt>
                <c:pt idx="1">
                  <c:v>Administration</c:v>
                </c:pt>
                <c:pt idx="2">
                  <c:v>Recreation Ground </c:v>
                </c:pt>
                <c:pt idx="3">
                  <c:v>Allotments</c:v>
                </c:pt>
                <c:pt idx="4">
                  <c:v>Recreation Ground Toilet Block</c:v>
                </c:pt>
                <c:pt idx="5">
                  <c:v>HIP</c:v>
                </c:pt>
                <c:pt idx="6">
                  <c:v>Grants &amp; Donations</c:v>
                </c:pt>
                <c:pt idx="7">
                  <c:v>Village Maintenance</c:v>
                </c:pt>
                <c:pt idx="8">
                  <c:v>Events</c:v>
                </c:pt>
              </c:strCache>
            </c:strRef>
          </c:cat>
          <c:val>
            <c:numRef>
              <c:f>Sheet1!$B$1:$B$9</c:f>
              <c:numCache>
                <c:formatCode>_(* #,##0.00_);_(* \(#,##0.00\);_(* "-"??_);_(@_)</c:formatCode>
                <c:ptCount val="9"/>
                <c:pt idx="0">
                  <c:v>60987.74</c:v>
                </c:pt>
                <c:pt idx="1">
                  <c:v>22165.279999999999</c:v>
                </c:pt>
                <c:pt idx="2">
                  <c:v>12327.91</c:v>
                </c:pt>
                <c:pt idx="3">
                  <c:v>10096.629999999999</c:v>
                </c:pt>
                <c:pt idx="4">
                  <c:v>7117.71</c:v>
                </c:pt>
                <c:pt idx="5">
                  <c:v>5000</c:v>
                </c:pt>
                <c:pt idx="6">
                  <c:v>2574.4899999999998</c:v>
                </c:pt>
                <c:pt idx="7">
                  <c:v>1806.34</c:v>
                </c:pt>
                <c:pt idx="8">
                  <c:v>307.89999999999998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E14D-4F37-A841-A52B83DF1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083045877587537"/>
          <c:y val="0.22592802763995742"/>
          <c:w val="0.37176118630976718"/>
          <c:h val="0.6677254283590784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94-4823-9CAE-3D3195835B2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794-4823-9CAE-3D3195835B2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794-4823-9CAE-3D3195835B2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794-4823-9CAE-3D3195835B2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794-4823-9CAE-3D3195835B2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794-4823-9CAE-3D3195835B2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794-4823-9CAE-3D3195835B2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794-4823-9CAE-3D3195835B2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794-4823-9CAE-3D3195835B2F}"/>
              </c:ext>
            </c:extLst>
          </c:dPt>
          <c:dLbls>
            <c:dLbl>
              <c:idx val="4"/>
              <c:layout>
                <c:manualLayout>
                  <c:x val="-7.8083465265909674E-2"/>
                  <c:y val="5.091409215997429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794-4823-9CAE-3D3195835B2F}"/>
                </c:ext>
              </c:extLst>
            </c:dLbl>
            <c:dLbl>
              <c:idx val="5"/>
              <c:layout>
                <c:manualLayout>
                  <c:x val="-9.3221293766850566E-2"/>
                  <c:y val="-0.1642837656045682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794-4823-9CAE-3D3195835B2F}"/>
                </c:ext>
              </c:extLst>
            </c:dLbl>
            <c:dLbl>
              <c:idx val="8"/>
              <c:layout>
                <c:manualLayout>
                  <c:x val="0.16423268520006429"/>
                  <c:y val="2.153171713750832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794-4823-9CAE-3D3195835B2F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Sheet1!$A$3:$A$11</c:f>
              <c:strCache>
                <c:ptCount val="9"/>
                <c:pt idx="0">
                  <c:v>Play Area 2</c:v>
                </c:pt>
                <c:pt idx="1">
                  <c:v>Administration </c:v>
                </c:pt>
                <c:pt idx="2">
                  <c:v>Allotments</c:v>
                </c:pt>
                <c:pt idx="3">
                  <c:v>Employment </c:v>
                </c:pt>
                <c:pt idx="4">
                  <c:v>Events</c:v>
                </c:pt>
                <c:pt idx="5">
                  <c:v>Grants &amp; Donations</c:v>
                </c:pt>
                <c:pt idx="6">
                  <c:v>Recreation Ground Toilets</c:v>
                </c:pt>
                <c:pt idx="7">
                  <c:v>Recreation Ground</c:v>
                </c:pt>
                <c:pt idx="8">
                  <c:v>Village Maintenance</c:v>
                </c:pt>
              </c:strCache>
            </c:strRef>
          </c:cat>
          <c:val>
            <c:numRef>
              <c:f>Sheet1!$B$3:$B$11</c:f>
              <c:numCache>
                <c:formatCode>"£"#,##0.00</c:formatCode>
                <c:ptCount val="9"/>
                <c:pt idx="0">
                  <c:v>115000</c:v>
                </c:pt>
                <c:pt idx="1">
                  <c:v>25563.510000000002</c:v>
                </c:pt>
                <c:pt idx="2">
                  <c:v>1320</c:v>
                </c:pt>
                <c:pt idx="3">
                  <c:v>62153.29</c:v>
                </c:pt>
                <c:pt idx="4">
                  <c:v>140</c:v>
                </c:pt>
                <c:pt idx="5">
                  <c:v>3000</c:v>
                </c:pt>
                <c:pt idx="6">
                  <c:v>3440</c:v>
                </c:pt>
                <c:pt idx="7">
                  <c:v>10919.74</c:v>
                </c:pt>
                <c:pt idx="8">
                  <c:v>3140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794-4823-9CAE-3D3195835B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0A-4149-A8AF-017A4D4585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0A-4149-A8AF-017A4D45855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0A-4149-A8AF-017A4D45855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0A-4149-A8AF-017A4D45855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70A-4149-A8AF-017A4D458554}"/>
              </c:ext>
            </c:extLst>
          </c:dPt>
          <c:dLbls>
            <c:dLbl>
              <c:idx val="1"/>
              <c:layout>
                <c:manualLayout>
                  <c:x val="-8.3445086234255547E-3"/>
                  <c:y val="-5.254062099835023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70A-4149-A8AF-017A4D458554}"/>
                </c:ext>
              </c:extLst>
            </c:dLbl>
            <c:dLbl>
              <c:idx val="3"/>
              <c:layout>
                <c:manualLayout>
                  <c:x val="7.152435962936114E-3"/>
                  <c:y val="-1.935707089412911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70A-4149-A8AF-017A4D458554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sheet3!$A$25:$A$29</c:f>
              <c:strCache>
                <c:ptCount val="5"/>
                <c:pt idx="0">
                  <c:v>Jack Foat's Trust</c:v>
                </c:pt>
                <c:pt idx="1">
                  <c:v>Frank Kingsland Trust</c:v>
                </c:pt>
                <c:pt idx="2">
                  <c:v>Cartwright and Kelsey charity</c:v>
                </c:pt>
                <c:pt idx="3">
                  <c:v>S106 funding</c:v>
                </c:pt>
                <c:pt idx="4">
                  <c:v>Ash Parish Council</c:v>
                </c:pt>
              </c:strCache>
            </c:strRef>
          </c:cat>
          <c:val>
            <c:numRef>
              <c:f>sheet3!$B$25:$B$29</c:f>
              <c:numCache>
                <c:formatCode>_-"£"* #,##0_-;\-"£"* #,##0_-;_-"£"* "-"??_-;_-@_-</c:formatCode>
                <c:ptCount val="5"/>
                <c:pt idx="0">
                  <c:v>20000</c:v>
                </c:pt>
                <c:pt idx="1">
                  <c:v>7000</c:v>
                </c:pt>
                <c:pt idx="2">
                  <c:v>5000</c:v>
                </c:pt>
                <c:pt idx="3">
                  <c:v>52950</c:v>
                </c:pt>
                <c:pt idx="4">
                  <c:v>30050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70A-4149-A8AF-017A4D4585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04D118-E37C-4046-B094-6C293AFE54A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89891E7-C445-4A77-9F33-92ECE8C995FD}">
      <dgm:prSet phldrT="[Text]" phldr="0"/>
      <dgm:spPr/>
      <dgm:t>
        <a:bodyPr/>
        <a:lstStyle/>
        <a:p>
          <a:r>
            <a:rPr lang="en-GB" dirty="0"/>
            <a:t>Recreation Ground</a:t>
          </a:r>
        </a:p>
      </dgm:t>
    </dgm:pt>
    <dgm:pt modelId="{89EB44ED-A614-47C4-9147-BBBBC4DAA403}" type="parTrans" cxnId="{D35DB1D2-B621-480C-A7FA-D3D3EB8E7054}">
      <dgm:prSet/>
      <dgm:spPr/>
      <dgm:t>
        <a:bodyPr/>
        <a:lstStyle/>
        <a:p>
          <a:endParaRPr lang="en-GB"/>
        </a:p>
      </dgm:t>
    </dgm:pt>
    <dgm:pt modelId="{46EBBB1A-55C6-43CC-BD27-70A54265773D}" type="sibTrans" cxnId="{D35DB1D2-B621-480C-A7FA-D3D3EB8E7054}">
      <dgm:prSet/>
      <dgm:spPr/>
      <dgm:t>
        <a:bodyPr/>
        <a:lstStyle/>
        <a:p>
          <a:endParaRPr lang="en-GB"/>
        </a:p>
      </dgm:t>
    </dgm:pt>
    <dgm:pt modelId="{3250A842-9094-4DB5-8833-4B8755F44915}">
      <dgm:prSet phldrT="[Text]" phldr="0"/>
      <dgm:spPr/>
      <dgm:t>
        <a:bodyPr/>
        <a:lstStyle/>
        <a:p>
          <a:r>
            <a:rPr lang="en-GB" dirty="0"/>
            <a:t>Grass and hedges cut</a:t>
          </a:r>
        </a:p>
      </dgm:t>
    </dgm:pt>
    <dgm:pt modelId="{ACF175C8-7717-458C-9510-9330A862773D}" type="parTrans" cxnId="{145E11F0-6D3C-4C95-85D3-BC503DE25B51}">
      <dgm:prSet/>
      <dgm:spPr/>
      <dgm:t>
        <a:bodyPr/>
        <a:lstStyle/>
        <a:p>
          <a:endParaRPr lang="en-GB"/>
        </a:p>
      </dgm:t>
    </dgm:pt>
    <dgm:pt modelId="{3CDC6660-8A4D-43A2-8107-956228FAA693}" type="sibTrans" cxnId="{145E11F0-6D3C-4C95-85D3-BC503DE25B51}">
      <dgm:prSet/>
      <dgm:spPr/>
      <dgm:t>
        <a:bodyPr/>
        <a:lstStyle/>
        <a:p>
          <a:endParaRPr lang="en-GB"/>
        </a:p>
      </dgm:t>
    </dgm:pt>
    <dgm:pt modelId="{C2C7B08F-3461-4C28-B96C-8F75CA90AD05}">
      <dgm:prSet phldrT="[Text]" phldr="0"/>
      <dgm:spPr/>
      <dgm:t>
        <a:bodyPr/>
        <a:lstStyle/>
        <a:p>
          <a:r>
            <a:rPr lang="en-GB" dirty="0"/>
            <a:t>Village</a:t>
          </a:r>
        </a:p>
      </dgm:t>
    </dgm:pt>
    <dgm:pt modelId="{C3EE67B5-0236-4772-BF24-3A8C87026A5A}" type="parTrans" cxnId="{A52E0E0B-5C52-472A-87B5-18FC980A6B73}">
      <dgm:prSet/>
      <dgm:spPr/>
      <dgm:t>
        <a:bodyPr/>
        <a:lstStyle/>
        <a:p>
          <a:endParaRPr lang="en-GB"/>
        </a:p>
      </dgm:t>
    </dgm:pt>
    <dgm:pt modelId="{300ED530-480E-41F0-8717-8E59A0140B88}" type="sibTrans" cxnId="{A52E0E0B-5C52-472A-87B5-18FC980A6B73}">
      <dgm:prSet/>
      <dgm:spPr/>
      <dgm:t>
        <a:bodyPr/>
        <a:lstStyle/>
        <a:p>
          <a:endParaRPr lang="en-GB"/>
        </a:p>
      </dgm:t>
    </dgm:pt>
    <dgm:pt modelId="{E36A5A47-9950-4DEB-BA63-D02365BC6F6F}">
      <dgm:prSet phldrT="[Text]" phldr="0"/>
      <dgm:spPr/>
      <dgm:t>
        <a:bodyPr/>
        <a:lstStyle/>
        <a:p>
          <a:r>
            <a:rPr lang="en-GB" dirty="0"/>
            <a:t>Toilets</a:t>
          </a:r>
        </a:p>
      </dgm:t>
    </dgm:pt>
    <dgm:pt modelId="{74B5975B-D9C6-4753-9298-791C0B1378C1}" type="parTrans" cxnId="{C993E5DD-21BB-43D1-A074-05F2398200D1}">
      <dgm:prSet/>
      <dgm:spPr/>
      <dgm:t>
        <a:bodyPr/>
        <a:lstStyle/>
        <a:p>
          <a:endParaRPr lang="en-GB"/>
        </a:p>
      </dgm:t>
    </dgm:pt>
    <dgm:pt modelId="{2FD7196C-82A6-420E-98C9-199D4D3C9B20}" type="sibTrans" cxnId="{C993E5DD-21BB-43D1-A074-05F2398200D1}">
      <dgm:prSet/>
      <dgm:spPr/>
      <dgm:t>
        <a:bodyPr/>
        <a:lstStyle/>
        <a:p>
          <a:endParaRPr lang="en-GB"/>
        </a:p>
      </dgm:t>
    </dgm:pt>
    <dgm:pt modelId="{A9450AC0-B6DB-4FC4-B514-1F47AD648F1A}">
      <dgm:prSet phldrT="[Text]" phldr="0"/>
      <dgm:spPr/>
      <dgm:t>
        <a:bodyPr/>
        <a:lstStyle/>
        <a:p>
          <a:r>
            <a:rPr lang="en-GB" dirty="0"/>
            <a:t>Seats maintained</a:t>
          </a:r>
        </a:p>
      </dgm:t>
    </dgm:pt>
    <dgm:pt modelId="{1EC09715-C72E-4758-A1B8-A5E540540D4D}" type="parTrans" cxnId="{551DE77E-0631-484F-9059-0D54EA0D1C5E}">
      <dgm:prSet/>
      <dgm:spPr/>
      <dgm:t>
        <a:bodyPr/>
        <a:lstStyle/>
        <a:p>
          <a:endParaRPr lang="en-GB"/>
        </a:p>
      </dgm:t>
    </dgm:pt>
    <dgm:pt modelId="{A170FEF5-5AB4-4693-B116-FDC33B069CDB}" type="sibTrans" cxnId="{551DE77E-0631-484F-9059-0D54EA0D1C5E}">
      <dgm:prSet/>
      <dgm:spPr/>
      <dgm:t>
        <a:bodyPr/>
        <a:lstStyle/>
        <a:p>
          <a:endParaRPr lang="en-GB"/>
        </a:p>
      </dgm:t>
    </dgm:pt>
    <dgm:pt modelId="{F964E29D-FE07-406B-A936-BA4C08D51BD1}">
      <dgm:prSet phldrT="[Text]" phldr="0"/>
      <dgm:spPr/>
      <dgm:t>
        <a:bodyPr/>
        <a:lstStyle/>
        <a:p>
          <a:r>
            <a:rPr lang="en-GB" dirty="0"/>
            <a:t>Play equipment</a:t>
          </a:r>
        </a:p>
      </dgm:t>
    </dgm:pt>
    <dgm:pt modelId="{792FB938-6286-47B5-B33D-C3DF7D9F4171}" type="parTrans" cxnId="{3044A160-5DA7-45CD-8386-B6A918E94C72}">
      <dgm:prSet/>
      <dgm:spPr/>
      <dgm:t>
        <a:bodyPr/>
        <a:lstStyle/>
        <a:p>
          <a:endParaRPr lang="en-GB"/>
        </a:p>
      </dgm:t>
    </dgm:pt>
    <dgm:pt modelId="{EFD4710E-54E1-449C-B035-10A239598034}" type="sibTrans" cxnId="{3044A160-5DA7-45CD-8386-B6A918E94C72}">
      <dgm:prSet/>
      <dgm:spPr/>
      <dgm:t>
        <a:bodyPr/>
        <a:lstStyle/>
        <a:p>
          <a:endParaRPr lang="en-GB"/>
        </a:p>
      </dgm:t>
    </dgm:pt>
    <dgm:pt modelId="{825D3B90-54E0-48F3-A9C5-931D1834E1F7}">
      <dgm:prSet phldrT="[Text]" phldr="0"/>
      <dgm:spPr/>
      <dgm:t>
        <a:bodyPr/>
        <a:lstStyle/>
        <a:p>
          <a:r>
            <a:rPr lang="en-GB" dirty="0"/>
            <a:t>Exercise equipment</a:t>
          </a:r>
        </a:p>
      </dgm:t>
    </dgm:pt>
    <dgm:pt modelId="{D1A01F2C-4B41-4D80-9796-B68BBAEF28E5}" type="parTrans" cxnId="{A367BBE3-A46C-4D77-843B-47B399321D1D}">
      <dgm:prSet/>
      <dgm:spPr/>
      <dgm:t>
        <a:bodyPr/>
        <a:lstStyle/>
        <a:p>
          <a:endParaRPr lang="en-GB"/>
        </a:p>
      </dgm:t>
    </dgm:pt>
    <dgm:pt modelId="{AF4DDFB6-0359-4819-9F01-62266F065AA7}" type="sibTrans" cxnId="{A367BBE3-A46C-4D77-843B-47B399321D1D}">
      <dgm:prSet/>
      <dgm:spPr/>
      <dgm:t>
        <a:bodyPr/>
        <a:lstStyle/>
        <a:p>
          <a:endParaRPr lang="en-GB"/>
        </a:p>
      </dgm:t>
    </dgm:pt>
    <dgm:pt modelId="{1C2A8145-A5D9-4C0D-8A01-B4CA7B304012}">
      <dgm:prSet/>
      <dgm:spPr/>
      <dgm:t>
        <a:bodyPr/>
        <a:lstStyle/>
        <a:p>
          <a:r>
            <a:rPr lang="en-GB" dirty="0"/>
            <a:t>Pound Corner</a:t>
          </a:r>
        </a:p>
      </dgm:t>
    </dgm:pt>
    <dgm:pt modelId="{7CC7D5FB-B3CF-404A-AE53-C6A62BB73335}" type="parTrans" cxnId="{3419CED9-6F2F-4A75-A3EC-C0B9E1849C11}">
      <dgm:prSet/>
      <dgm:spPr/>
      <dgm:t>
        <a:bodyPr/>
        <a:lstStyle/>
        <a:p>
          <a:endParaRPr lang="en-GB"/>
        </a:p>
      </dgm:t>
    </dgm:pt>
    <dgm:pt modelId="{0BA99E31-BCD7-4F05-8A50-E4A8DD86EF6D}" type="sibTrans" cxnId="{3419CED9-6F2F-4A75-A3EC-C0B9E1849C11}">
      <dgm:prSet/>
      <dgm:spPr/>
      <dgm:t>
        <a:bodyPr/>
        <a:lstStyle/>
        <a:p>
          <a:endParaRPr lang="en-GB"/>
        </a:p>
      </dgm:t>
    </dgm:pt>
    <dgm:pt modelId="{E18A5021-9686-4D46-9F77-16E3C0A76F0D}">
      <dgm:prSet/>
      <dgm:spPr/>
      <dgm:t>
        <a:bodyPr/>
        <a:lstStyle/>
        <a:p>
          <a:r>
            <a:rPr lang="en-GB" dirty="0"/>
            <a:t>Bus shelters</a:t>
          </a:r>
        </a:p>
      </dgm:t>
    </dgm:pt>
    <dgm:pt modelId="{FC73B69D-3BD7-4E54-AC93-F10AEF834C3F}" type="parTrans" cxnId="{F8E9EFD6-95DC-4C56-8E05-7D05B7AAC566}">
      <dgm:prSet/>
      <dgm:spPr/>
      <dgm:t>
        <a:bodyPr/>
        <a:lstStyle/>
        <a:p>
          <a:endParaRPr lang="en-GB"/>
        </a:p>
      </dgm:t>
    </dgm:pt>
    <dgm:pt modelId="{3D0491BC-16F3-40CB-BCE9-1F2A02A6CDD8}" type="sibTrans" cxnId="{F8E9EFD6-95DC-4C56-8E05-7D05B7AAC566}">
      <dgm:prSet/>
      <dgm:spPr/>
      <dgm:t>
        <a:bodyPr/>
        <a:lstStyle/>
        <a:p>
          <a:endParaRPr lang="en-GB"/>
        </a:p>
      </dgm:t>
    </dgm:pt>
    <dgm:pt modelId="{DE59CF42-E839-483E-8F5B-3EEB0C7117C0}">
      <dgm:prSet/>
      <dgm:spPr/>
      <dgm:t>
        <a:bodyPr/>
        <a:lstStyle/>
        <a:p>
          <a:r>
            <a:rPr lang="en-GB" dirty="0"/>
            <a:t>War memorials</a:t>
          </a:r>
        </a:p>
      </dgm:t>
    </dgm:pt>
    <dgm:pt modelId="{09A903A5-9E4D-4A9B-A46B-5241C4038652}" type="parTrans" cxnId="{34D0E731-BAB8-403D-951D-ECCE1C5F911B}">
      <dgm:prSet/>
      <dgm:spPr/>
      <dgm:t>
        <a:bodyPr/>
        <a:lstStyle/>
        <a:p>
          <a:endParaRPr lang="en-GB"/>
        </a:p>
      </dgm:t>
    </dgm:pt>
    <dgm:pt modelId="{D08D788C-CDA9-46F2-8930-45A7BB0AB67B}" type="sibTrans" cxnId="{34D0E731-BAB8-403D-951D-ECCE1C5F911B}">
      <dgm:prSet/>
      <dgm:spPr/>
      <dgm:t>
        <a:bodyPr/>
        <a:lstStyle/>
        <a:p>
          <a:endParaRPr lang="en-GB"/>
        </a:p>
      </dgm:t>
    </dgm:pt>
    <dgm:pt modelId="{377FE7B1-0A01-4ED0-BAD7-E4ECA017706E}">
      <dgm:prSet/>
      <dgm:spPr/>
      <dgm:t>
        <a:bodyPr/>
        <a:lstStyle/>
        <a:p>
          <a:r>
            <a:rPr lang="en-GB" dirty="0"/>
            <a:t>The Street</a:t>
          </a:r>
        </a:p>
      </dgm:t>
    </dgm:pt>
    <dgm:pt modelId="{6C4096F9-2688-49ED-8F22-6854BE8442E8}" type="parTrans" cxnId="{47F665F0-2564-4CA4-9C6F-E079AA6C9A0A}">
      <dgm:prSet/>
      <dgm:spPr/>
      <dgm:t>
        <a:bodyPr/>
        <a:lstStyle/>
        <a:p>
          <a:endParaRPr lang="en-GB"/>
        </a:p>
      </dgm:t>
    </dgm:pt>
    <dgm:pt modelId="{E9A313B8-BB1A-4206-AEFB-EBD033D60F60}" type="sibTrans" cxnId="{47F665F0-2564-4CA4-9C6F-E079AA6C9A0A}">
      <dgm:prSet/>
      <dgm:spPr/>
      <dgm:t>
        <a:bodyPr/>
        <a:lstStyle/>
        <a:p>
          <a:endParaRPr lang="en-GB"/>
        </a:p>
      </dgm:t>
    </dgm:pt>
    <dgm:pt modelId="{2514FFEF-2BB5-4997-A8DF-D08CCEDFB7A9}">
      <dgm:prSet/>
      <dgm:spPr/>
      <dgm:t>
        <a:bodyPr/>
        <a:lstStyle/>
        <a:p>
          <a:r>
            <a:rPr lang="en-GB" dirty="0"/>
            <a:t>Recreation Ground</a:t>
          </a:r>
        </a:p>
      </dgm:t>
    </dgm:pt>
    <dgm:pt modelId="{4CE0A22F-0AD5-47E1-829D-9601A6F71710}" type="parTrans" cxnId="{332BBBED-3F33-4499-954C-2D834C5E98B3}">
      <dgm:prSet/>
      <dgm:spPr/>
      <dgm:t>
        <a:bodyPr/>
        <a:lstStyle/>
        <a:p>
          <a:endParaRPr lang="en-GB"/>
        </a:p>
      </dgm:t>
    </dgm:pt>
    <dgm:pt modelId="{11528FC1-5625-40B0-8174-1D0B606DCF4A}" type="sibTrans" cxnId="{332BBBED-3F33-4499-954C-2D834C5E98B3}">
      <dgm:prSet/>
      <dgm:spPr/>
      <dgm:t>
        <a:bodyPr/>
        <a:lstStyle/>
        <a:p>
          <a:endParaRPr lang="en-GB"/>
        </a:p>
      </dgm:t>
    </dgm:pt>
    <dgm:pt modelId="{80DA7AAF-B17F-43DA-8956-C99D1AFF6A1A}">
      <dgm:prSet/>
      <dgm:spPr/>
      <dgm:t>
        <a:bodyPr/>
        <a:lstStyle/>
        <a:p>
          <a:r>
            <a:rPr lang="en-GB" dirty="0"/>
            <a:t>Allotments</a:t>
          </a:r>
        </a:p>
      </dgm:t>
    </dgm:pt>
    <dgm:pt modelId="{7E62745B-B0E0-48DE-9874-5C6010116A13}" type="parTrans" cxnId="{9F417909-FBE6-4F13-8061-24A205D80FFD}">
      <dgm:prSet/>
      <dgm:spPr/>
      <dgm:t>
        <a:bodyPr/>
        <a:lstStyle/>
        <a:p>
          <a:endParaRPr lang="en-GB"/>
        </a:p>
      </dgm:t>
    </dgm:pt>
    <dgm:pt modelId="{6DDB17B0-1001-4516-A878-DEE7DBB281C9}" type="sibTrans" cxnId="{9F417909-FBE6-4F13-8061-24A205D80FFD}">
      <dgm:prSet/>
      <dgm:spPr/>
      <dgm:t>
        <a:bodyPr/>
        <a:lstStyle/>
        <a:p>
          <a:endParaRPr lang="en-GB"/>
        </a:p>
      </dgm:t>
    </dgm:pt>
    <dgm:pt modelId="{12FBC392-B990-4A32-A446-7BB6CC82D372}">
      <dgm:prSet/>
      <dgm:spPr/>
      <dgm:t>
        <a:bodyPr/>
        <a:lstStyle/>
        <a:p>
          <a:r>
            <a:rPr lang="en-GB"/>
            <a:t>34 plots</a:t>
          </a:r>
          <a:endParaRPr lang="en-GB" dirty="0"/>
        </a:p>
      </dgm:t>
    </dgm:pt>
    <dgm:pt modelId="{DC2F19A3-A87F-4806-8360-EC687625AF5B}" type="parTrans" cxnId="{C5DF519D-57DE-40B5-AC9B-DAE1E146F9C3}">
      <dgm:prSet/>
      <dgm:spPr/>
      <dgm:t>
        <a:bodyPr/>
        <a:lstStyle/>
        <a:p>
          <a:endParaRPr lang="en-GB"/>
        </a:p>
      </dgm:t>
    </dgm:pt>
    <dgm:pt modelId="{E95ED85D-7947-44AA-8C32-062B65B0CF17}" type="sibTrans" cxnId="{C5DF519D-57DE-40B5-AC9B-DAE1E146F9C3}">
      <dgm:prSet/>
      <dgm:spPr/>
      <dgm:t>
        <a:bodyPr/>
        <a:lstStyle/>
        <a:p>
          <a:endParaRPr lang="en-GB"/>
        </a:p>
      </dgm:t>
    </dgm:pt>
    <dgm:pt modelId="{5B729184-9877-4056-A88D-7732376D6BFE}">
      <dgm:prSet/>
      <dgm:spPr/>
      <dgm:t>
        <a:bodyPr/>
        <a:lstStyle/>
        <a:p>
          <a:r>
            <a:rPr lang="en-GB" dirty="0"/>
            <a:t>Marked and inspected</a:t>
          </a:r>
        </a:p>
      </dgm:t>
    </dgm:pt>
    <dgm:pt modelId="{02018DB3-052B-405F-9E54-CBCC3D2EED56}" type="parTrans" cxnId="{2F56B3FF-334B-491C-9622-7957E05D64B1}">
      <dgm:prSet/>
      <dgm:spPr/>
      <dgm:t>
        <a:bodyPr/>
        <a:lstStyle/>
        <a:p>
          <a:endParaRPr lang="en-GB"/>
        </a:p>
      </dgm:t>
    </dgm:pt>
    <dgm:pt modelId="{2FDE7BA8-1B25-471C-8D2D-16EDEEF55268}" type="sibTrans" cxnId="{2F56B3FF-334B-491C-9622-7957E05D64B1}">
      <dgm:prSet/>
      <dgm:spPr/>
      <dgm:t>
        <a:bodyPr/>
        <a:lstStyle/>
        <a:p>
          <a:endParaRPr lang="en-GB"/>
        </a:p>
      </dgm:t>
    </dgm:pt>
    <dgm:pt modelId="{0AC4BBBE-FE89-4EE1-A39E-2D3A4331D024}">
      <dgm:prSet/>
      <dgm:spPr/>
      <dgm:t>
        <a:bodyPr/>
        <a:lstStyle/>
        <a:p>
          <a:r>
            <a:rPr lang="en-GB" dirty="0"/>
            <a:t>Water supply</a:t>
          </a:r>
        </a:p>
      </dgm:t>
    </dgm:pt>
    <dgm:pt modelId="{FCA5A9A1-7853-4321-AE7F-4EE5E5E69C41}" type="parTrans" cxnId="{89284CBA-2583-4830-823C-97D5FDA2517D}">
      <dgm:prSet/>
      <dgm:spPr/>
      <dgm:t>
        <a:bodyPr/>
        <a:lstStyle/>
        <a:p>
          <a:endParaRPr lang="en-GB"/>
        </a:p>
      </dgm:t>
    </dgm:pt>
    <dgm:pt modelId="{CCCD2093-9310-4B03-8F5A-02CF18796CD7}" type="sibTrans" cxnId="{89284CBA-2583-4830-823C-97D5FDA2517D}">
      <dgm:prSet/>
      <dgm:spPr/>
      <dgm:t>
        <a:bodyPr/>
        <a:lstStyle/>
        <a:p>
          <a:endParaRPr lang="en-GB"/>
        </a:p>
      </dgm:t>
    </dgm:pt>
    <dgm:pt modelId="{9945B44D-3FD7-4977-84D2-7FBEBD8F437E}">
      <dgm:prSet/>
      <dgm:spPr/>
      <dgm:t>
        <a:bodyPr/>
        <a:lstStyle/>
        <a:p>
          <a:r>
            <a:rPr lang="en-GB" dirty="0"/>
            <a:t>Waste bins</a:t>
          </a:r>
        </a:p>
      </dgm:t>
    </dgm:pt>
    <dgm:pt modelId="{37359B4A-0C77-4D01-8A68-FFAE1134BE2E}" type="parTrans" cxnId="{4DB3F340-C411-471D-9B69-288F7D942046}">
      <dgm:prSet/>
      <dgm:spPr/>
      <dgm:t>
        <a:bodyPr/>
        <a:lstStyle/>
        <a:p>
          <a:endParaRPr lang="en-GB"/>
        </a:p>
      </dgm:t>
    </dgm:pt>
    <dgm:pt modelId="{4047D074-2F43-4385-A79F-85CF684E93F5}" type="sibTrans" cxnId="{4DB3F340-C411-471D-9B69-288F7D942046}">
      <dgm:prSet/>
      <dgm:spPr/>
      <dgm:t>
        <a:bodyPr/>
        <a:lstStyle/>
        <a:p>
          <a:endParaRPr lang="en-GB"/>
        </a:p>
      </dgm:t>
    </dgm:pt>
    <dgm:pt modelId="{5065351C-CF47-4029-A90F-F8220A2E36FC}" type="pres">
      <dgm:prSet presAssocID="{0104D118-E37C-4046-B094-6C293AFE54AA}" presName="diagram" presStyleCnt="0">
        <dgm:presLayoutVars>
          <dgm:dir/>
          <dgm:resizeHandles val="exact"/>
        </dgm:presLayoutVars>
      </dgm:prSet>
      <dgm:spPr/>
    </dgm:pt>
    <dgm:pt modelId="{6A9220B7-8E95-437D-B1F1-FFF2C057C5D5}" type="pres">
      <dgm:prSet presAssocID="{189891E7-C445-4A77-9F33-92ECE8C995FD}" presName="node" presStyleLbl="node1" presStyleIdx="0" presStyleCnt="4">
        <dgm:presLayoutVars>
          <dgm:bulletEnabled val="1"/>
        </dgm:presLayoutVars>
      </dgm:prSet>
      <dgm:spPr/>
    </dgm:pt>
    <dgm:pt modelId="{6021E313-6924-4D12-B789-A93230BF2FA8}" type="pres">
      <dgm:prSet presAssocID="{46EBBB1A-55C6-43CC-BD27-70A54265773D}" presName="sibTrans" presStyleCnt="0"/>
      <dgm:spPr/>
    </dgm:pt>
    <dgm:pt modelId="{7B8D7966-EFA9-4C02-BE82-7D2A0399B9A1}" type="pres">
      <dgm:prSet presAssocID="{C2C7B08F-3461-4C28-B96C-8F75CA90AD05}" presName="node" presStyleLbl="node1" presStyleIdx="1" presStyleCnt="4">
        <dgm:presLayoutVars>
          <dgm:bulletEnabled val="1"/>
        </dgm:presLayoutVars>
      </dgm:prSet>
      <dgm:spPr/>
    </dgm:pt>
    <dgm:pt modelId="{2C847B41-435E-4D10-B2C8-23B950E22392}" type="pres">
      <dgm:prSet presAssocID="{300ED530-480E-41F0-8717-8E59A0140B88}" presName="sibTrans" presStyleCnt="0"/>
      <dgm:spPr/>
    </dgm:pt>
    <dgm:pt modelId="{4C1AAF80-DF21-4D91-A303-2D099890AA12}" type="pres">
      <dgm:prSet presAssocID="{E36A5A47-9950-4DEB-BA63-D02365BC6F6F}" presName="node" presStyleLbl="node1" presStyleIdx="2" presStyleCnt="4">
        <dgm:presLayoutVars>
          <dgm:bulletEnabled val="1"/>
        </dgm:presLayoutVars>
      </dgm:prSet>
      <dgm:spPr/>
    </dgm:pt>
    <dgm:pt modelId="{63BC1972-6C00-438F-BB09-164E94AB856D}" type="pres">
      <dgm:prSet presAssocID="{2FD7196C-82A6-420E-98C9-199D4D3C9B20}" presName="sibTrans" presStyleCnt="0"/>
      <dgm:spPr/>
    </dgm:pt>
    <dgm:pt modelId="{3307DBFC-3FF2-4B94-A543-65AA6599D3ED}" type="pres">
      <dgm:prSet presAssocID="{80DA7AAF-B17F-43DA-8956-C99D1AFF6A1A}" presName="node" presStyleLbl="node1" presStyleIdx="3" presStyleCnt="4">
        <dgm:presLayoutVars>
          <dgm:bulletEnabled val="1"/>
        </dgm:presLayoutVars>
      </dgm:prSet>
      <dgm:spPr/>
    </dgm:pt>
  </dgm:ptLst>
  <dgm:cxnLst>
    <dgm:cxn modelId="{4D46BB03-AC75-4565-A923-6EA29AA0A751}" type="presOf" srcId="{2514FFEF-2BB5-4997-A8DF-D08CCEDFB7A9}" destId="{4C1AAF80-DF21-4D91-A303-2D099890AA12}" srcOrd="0" destOrd="2" presId="urn:microsoft.com/office/officeart/2005/8/layout/default"/>
    <dgm:cxn modelId="{9F417909-FBE6-4F13-8061-24A205D80FFD}" srcId="{0104D118-E37C-4046-B094-6C293AFE54AA}" destId="{80DA7AAF-B17F-43DA-8956-C99D1AFF6A1A}" srcOrd="3" destOrd="0" parTransId="{7E62745B-B0E0-48DE-9874-5C6010116A13}" sibTransId="{6DDB17B0-1001-4516-A878-DEE7DBB281C9}"/>
    <dgm:cxn modelId="{A52E0E0B-5C52-472A-87B5-18FC980A6B73}" srcId="{0104D118-E37C-4046-B094-6C293AFE54AA}" destId="{C2C7B08F-3461-4C28-B96C-8F75CA90AD05}" srcOrd="1" destOrd="0" parTransId="{C3EE67B5-0236-4772-BF24-3A8C87026A5A}" sibTransId="{300ED530-480E-41F0-8717-8E59A0140B88}"/>
    <dgm:cxn modelId="{99281610-2361-487D-A678-83DC5E75BD31}" type="presOf" srcId="{80DA7AAF-B17F-43DA-8956-C99D1AFF6A1A}" destId="{3307DBFC-3FF2-4B94-A543-65AA6599D3ED}" srcOrd="0" destOrd="0" presId="urn:microsoft.com/office/officeart/2005/8/layout/default"/>
    <dgm:cxn modelId="{CC875E11-BE28-4BD8-81A6-401AF9DDFC09}" type="presOf" srcId="{9945B44D-3FD7-4977-84D2-7FBEBD8F437E}" destId="{7B8D7966-EFA9-4C02-BE82-7D2A0399B9A1}" srcOrd="0" destOrd="4" presId="urn:microsoft.com/office/officeart/2005/8/layout/default"/>
    <dgm:cxn modelId="{C6557F27-C41A-47D8-BEDE-5FD29921EAF4}" type="presOf" srcId="{377FE7B1-0A01-4ED0-BAD7-E4ECA017706E}" destId="{4C1AAF80-DF21-4D91-A303-2D099890AA12}" srcOrd="0" destOrd="1" presId="urn:microsoft.com/office/officeart/2005/8/layout/default"/>
    <dgm:cxn modelId="{34D0E731-BAB8-403D-951D-ECCE1C5F911B}" srcId="{C2C7B08F-3461-4C28-B96C-8F75CA90AD05}" destId="{DE59CF42-E839-483E-8F5B-3EEB0C7117C0}" srcOrd="2" destOrd="0" parTransId="{09A903A5-9E4D-4A9B-A46B-5241C4038652}" sibTransId="{D08D788C-CDA9-46F2-8930-45A7BB0AB67B}"/>
    <dgm:cxn modelId="{4DB3F340-C411-471D-9B69-288F7D942046}" srcId="{C2C7B08F-3461-4C28-B96C-8F75CA90AD05}" destId="{9945B44D-3FD7-4977-84D2-7FBEBD8F437E}" srcOrd="3" destOrd="0" parTransId="{37359B4A-0C77-4D01-8A68-FFAE1134BE2E}" sibTransId="{4047D074-2F43-4385-A79F-85CF684E93F5}"/>
    <dgm:cxn modelId="{3044A160-5DA7-45CD-8386-B6A918E94C72}" srcId="{189891E7-C445-4A77-9F33-92ECE8C995FD}" destId="{F964E29D-FE07-406B-A936-BA4C08D51BD1}" srcOrd="2" destOrd="0" parTransId="{792FB938-6286-47B5-B33D-C3DF7D9F4171}" sibTransId="{EFD4710E-54E1-449C-B035-10A239598034}"/>
    <dgm:cxn modelId="{B9461D62-A6AF-4A2B-9E74-2A7C1CEA2ABD}" type="presOf" srcId="{DE59CF42-E839-483E-8F5B-3EEB0C7117C0}" destId="{7B8D7966-EFA9-4C02-BE82-7D2A0399B9A1}" srcOrd="0" destOrd="3" presId="urn:microsoft.com/office/officeart/2005/8/layout/default"/>
    <dgm:cxn modelId="{AB803068-C867-4C8B-A841-A3855E6D3EF1}" type="presOf" srcId="{E36A5A47-9950-4DEB-BA63-D02365BC6F6F}" destId="{4C1AAF80-DF21-4D91-A303-2D099890AA12}" srcOrd="0" destOrd="0" presId="urn:microsoft.com/office/officeart/2005/8/layout/default"/>
    <dgm:cxn modelId="{44E89D77-914A-41D7-BC2E-8A02138FF3B7}" type="presOf" srcId="{C2C7B08F-3461-4C28-B96C-8F75CA90AD05}" destId="{7B8D7966-EFA9-4C02-BE82-7D2A0399B9A1}" srcOrd="0" destOrd="0" presId="urn:microsoft.com/office/officeart/2005/8/layout/default"/>
    <dgm:cxn modelId="{551DE77E-0631-484F-9059-0D54EA0D1C5E}" srcId="{189891E7-C445-4A77-9F33-92ECE8C995FD}" destId="{A9450AC0-B6DB-4FC4-B514-1F47AD648F1A}" srcOrd="1" destOrd="0" parTransId="{1EC09715-C72E-4758-A1B8-A5E540540D4D}" sibTransId="{A170FEF5-5AB4-4693-B116-FDC33B069CDB}"/>
    <dgm:cxn modelId="{BC25C885-D070-4383-B7C5-68F3C9E75032}" type="presOf" srcId="{3250A842-9094-4DB5-8833-4B8755F44915}" destId="{6A9220B7-8E95-437D-B1F1-FFF2C057C5D5}" srcOrd="0" destOrd="1" presId="urn:microsoft.com/office/officeart/2005/8/layout/default"/>
    <dgm:cxn modelId="{28A3D686-A783-4405-9E84-6BCE5BECB80A}" type="presOf" srcId="{0104D118-E37C-4046-B094-6C293AFE54AA}" destId="{5065351C-CF47-4029-A90F-F8220A2E36FC}" srcOrd="0" destOrd="0" presId="urn:microsoft.com/office/officeart/2005/8/layout/default"/>
    <dgm:cxn modelId="{7B19F689-EDE4-47D0-BEB2-9F5FCFE423BB}" type="presOf" srcId="{189891E7-C445-4A77-9F33-92ECE8C995FD}" destId="{6A9220B7-8E95-437D-B1F1-FFF2C057C5D5}" srcOrd="0" destOrd="0" presId="urn:microsoft.com/office/officeart/2005/8/layout/default"/>
    <dgm:cxn modelId="{C5DF519D-57DE-40B5-AC9B-DAE1E146F9C3}" srcId="{80DA7AAF-B17F-43DA-8956-C99D1AFF6A1A}" destId="{12FBC392-B990-4A32-A446-7BB6CC82D372}" srcOrd="0" destOrd="0" parTransId="{DC2F19A3-A87F-4806-8360-EC687625AF5B}" sibTransId="{E95ED85D-7947-44AA-8C32-062B65B0CF17}"/>
    <dgm:cxn modelId="{D54D36A3-14EC-43D8-B067-E811A9595EB3}" type="presOf" srcId="{0AC4BBBE-FE89-4EE1-A39E-2D3A4331D024}" destId="{3307DBFC-3FF2-4B94-A543-65AA6599D3ED}" srcOrd="0" destOrd="3" presId="urn:microsoft.com/office/officeart/2005/8/layout/default"/>
    <dgm:cxn modelId="{A7E765A5-3A89-457A-B597-F3C1CF724F72}" type="presOf" srcId="{825D3B90-54E0-48F3-A9C5-931D1834E1F7}" destId="{6A9220B7-8E95-437D-B1F1-FFF2C057C5D5}" srcOrd="0" destOrd="4" presId="urn:microsoft.com/office/officeart/2005/8/layout/default"/>
    <dgm:cxn modelId="{759B06B3-400B-4121-9198-034043DD8D90}" type="presOf" srcId="{5B729184-9877-4056-A88D-7732376D6BFE}" destId="{3307DBFC-3FF2-4B94-A543-65AA6599D3ED}" srcOrd="0" destOrd="2" presId="urn:microsoft.com/office/officeart/2005/8/layout/default"/>
    <dgm:cxn modelId="{89284CBA-2583-4830-823C-97D5FDA2517D}" srcId="{80DA7AAF-B17F-43DA-8956-C99D1AFF6A1A}" destId="{0AC4BBBE-FE89-4EE1-A39E-2D3A4331D024}" srcOrd="2" destOrd="0" parTransId="{FCA5A9A1-7853-4321-AE7F-4EE5E5E69C41}" sibTransId="{CCCD2093-9310-4B03-8F5A-02CF18796CD7}"/>
    <dgm:cxn modelId="{57F4D9C2-A3B2-46F4-8170-15872B07692D}" type="presOf" srcId="{1C2A8145-A5D9-4C0D-8A01-B4CA7B304012}" destId="{7B8D7966-EFA9-4C02-BE82-7D2A0399B9A1}" srcOrd="0" destOrd="1" presId="urn:microsoft.com/office/officeart/2005/8/layout/default"/>
    <dgm:cxn modelId="{25C1A3D1-697A-4308-93E7-A6C98A75A5D4}" type="presOf" srcId="{E18A5021-9686-4D46-9F77-16E3C0A76F0D}" destId="{7B8D7966-EFA9-4C02-BE82-7D2A0399B9A1}" srcOrd="0" destOrd="2" presId="urn:microsoft.com/office/officeart/2005/8/layout/default"/>
    <dgm:cxn modelId="{D35DB1D2-B621-480C-A7FA-D3D3EB8E7054}" srcId="{0104D118-E37C-4046-B094-6C293AFE54AA}" destId="{189891E7-C445-4A77-9F33-92ECE8C995FD}" srcOrd="0" destOrd="0" parTransId="{89EB44ED-A614-47C4-9147-BBBBC4DAA403}" sibTransId="{46EBBB1A-55C6-43CC-BD27-70A54265773D}"/>
    <dgm:cxn modelId="{F8E9EFD6-95DC-4C56-8E05-7D05B7AAC566}" srcId="{C2C7B08F-3461-4C28-B96C-8F75CA90AD05}" destId="{E18A5021-9686-4D46-9F77-16E3C0A76F0D}" srcOrd="1" destOrd="0" parTransId="{FC73B69D-3BD7-4E54-AC93-F10AEF834C3F}" sibTransId="{3D0491BC-16F3-40CB-BCE9-1F2A02A6CDD8}"/>
    <dgm:cxn modelId="{3419CED9-6F2F-4A75-A3EC-C0B9E1849C11}" srcId="{C2C7B08F-3461-4C28-B96C-8F75CA90AD05}" destId="{1C2A8145-A5D9-4C0D-8A01-B4CA7B304012}" srcOrd="0" destOrd="0" parTransId="{7CC7D5FB-B3CF-404A-AE53-C6A62BB73335}" sibTransId="{0BA99E31-BCD7-4F05-8A50-E4A8DD86EF6D}"/>
    <dgm:cxn modelId="{C993E5DD-21BB-43D1-A074-05F2398200D1}" srcId="{0104D118-E37C-4046-B094-6C293AFE54AA}" destId="{E36A5A47-9950-4DEB-BA63-D02365BC6F6F}" srcOrd="2" destOrd="0" parTransId="{74B5975B-D9C6-4753-9298-791C0B1378C1}" sibTransId="{2FD7196C-82A6-420E-98C9-199D4D3C9B20}"/>
    <dgm:cxn modelId="{A367BBE3-A46C-4D77-843B-47B399321D1D}" srcId="{189891E7-C445-4A77-9F33-92ECE8C995FD}" destId="{825D3B90-54E0-48F3-A9C5-931D1834E1F7}" srcOrd="3" destOrd="0" parTransId="{D1A01F2C-4B41-4D80-9796-B68BBAEF28E5}" sibTransId="{AF4DDFB6-0359-4819-9F01-62266F065AA7}"/>
    <dgm:cxn modelId="{484D87EA-AD0E-47EF-9617-F1AE39ABB655}" type="presOf" srcId="{A9450AC0-B6DB-4FC4-B514-1F47AD648F1A}" destId="{6A9220B7-8E95-437D-B1F1-FFF2C057C5D5}" srcOrd="0" destOrd="2" presId="urn:microsoft.com/office/officeart/2005/8/layout/default"/>
    <dgm:cxn modelId="{332BBBED-3F33-4499-954C-2D834C5E98B3}" srcId="{E36A5A47-9950-4DEB-BA63-D02365BC6F6F}" destId="{2514FFEF-2BB5-4997-A8DF-D08CCEDFB7A9}" srcOrd="1" destOrd="0" parTransId="{4CE0A22F-0AD5-47E1-829D-9601A6F71710}" sibTransId="{11528FC1-5625-40B0-8174-1D0B606DCF4A}"/>
    <dgm:cxn modelId="{B22E80EE-17A0-4B51-9D13-F08857406AA9}" type="presOf" srcId="{12FBC392-B990-4A32-A446-7BB6CC82D372}" destId="{3307DBFC-3FF2-4B94-A543-65AA6599D3ED}" srcOrd="0" destOrd="1" presId="urn:microsoft.com/office/officeart/2005/8/layout/default"/>
    <dgm:cxn modelId="{2B6EBCEE-AD8D-44D2-99E7-0BEBB0D1EBA8}" type="presOf" srcId="{F964E29D-FE07-406B-A936-BA4C08D51BD1}" destId="{6A9220B7-8E95-437D-B1F1-FFF2C057C5D5}" srcOrd="0" destOrd="3" presId="urn:microsoft.com/office/officeart/2005/8/layout/default"/>
    <dgm:cxn modelId="{145E11F0-6D3C-4C95-85D3-BC503DE25B51}" srcId="{189891E7-C445-4A77-9F33-92ECE8C995FD}" destId="{3250A842-9094-4DB5-8833-4B8755F44915}" srcOrd="0" destOrd="0" parTransId="{ACF175C8-7717-458C-9510-9330A862773D}" sibTransId="{3CDC6660-8A4D-43A2-8107-956228FAA693}"/>
    <dgm:cxn modelId="{47F665F0-2564-4CA4-9C6F-E079AA6C9A0A}" srcId="{E36A5A47-9950-4DEB-BA63-D02365BC6F6F}" destId="{377FE7B1-0A01-4ED0-BAD7-E4ECA017706E}" srcOrd="0" destOrd="0" parTransId="{6C4096F9-2688-49ED-8F22-6854BE8442E8}" sibTransId="{E9A313B8-BB1A-4206-AEFB-EBD033D60F60}"/>
    <dgm:cxn modelId="{2F56B3FF-334B-491C-9622-7957E05D64B1}" srcId="{80DA7AAF-B17F-43DA-8956-C99D1AFF6A1A}" destId="{5B729184-9877-4056-A88D-7732376D6BFE}" srcOrd="1" destOrd="0" parTransId="{02018DB3-052B-405F-9E54-CBCC3D2EED56}" sibTransId="{2FDE7BA8-1B25-471C-8D2D-16EDEEF55268}"/>
    <dgm:cxn modelId="{437DF487-A3AC-48BE-B8F1-60A5B6087EF5}" type="presParOf" srcId="{5065351C-CF47-4029-A90F-F8220A2E36FC}" destId="{6A9220B7-8E95-437D-B1F1-FFF2C057C5D5}" srcOrd="0" destOrd="0" presId="urn:microsoft.com/office/officeart/2005/8/layout/default"/>
    <dgm:cxn modelId="{721F4035-9FD4-401B-AFD1-FDEA9CD31AC4}" type="presParOf" srcId="{5065351C-CF47-4029-A90F-F8220A2E36FC}" destId="{6021E313-6924-4D12-B789-A93230BF2FA8}" srcOrd="1" destOrd="0" presId="urn:microsoft.com/office/officeart/2005/8/layout/default"/>
    <dgm:cxn modelId="{AB5899FB-157A-4AEC-8F23-BAF23EBFCD6E}" type="presParOf" srcId="{5065351C-CF47-4029-A90F-F8220A2E36FC}" destId="{7B8D7966-EFA9-4C02-BE82-7D2A0399B9A1}" srcOrd="2" destOrd="0" presId="urn:microsoft.com/office/officeart/2005/8/layout/default"/>
    <dgm:cxn modelId="{1F99CAD6-D9D5-4218-A8F5-1836BD098145}" type="presParOf" srcId="{5065351C-CF47-4029-A90F-F8220A2E36FC}" destId="{2C847B41-435E-4D10-B2C8-23B950E22392}" srcOrd="3" destOrd="0" presId="urn:microsoft.com/office/officeart/2005/8/layout/default"/>
    <dgm:cxn modelId="{F61B6602-E5C6-402B-8D41-CA1097A6B300}" type="presParOf" srcId="{5065351C-CF47-4029-A90F-F8220A2E36FC}" destId="{4C1AAF80-DF21-4D91-A303-2D099890AA12}" srcOrd="4" destOrd="0" presId="urn:microsoft.com/office/officeart/2005/8/layout/default"/>
    <dgm:cxn modelId="{4231F8AC-F3F3-4777-B331-7EE7EA062C8A}" type="presParOf" srcId="{5065351C-CF47-4029-A90F-F8220A2E36FC}" destId="{63BC1972-6C00-438F-BB09-164E94AB856D}" srcOrd="5" destOrd="0" presId="urn:microsoft.com/office/officeart/2005/8/layout/default"/>
    <dgm:cxn modelId="{E27B4573-6AD3-4B04-8A03-7348B3FBEDB1}" type="presParOf" srcId="{5065351C-CF47-4029-A90F-F8220A2E36FC}" destId="{3307DBFC-3FF2-4B94-A543-65AA6599D3E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9220B7-8E95-437D-B1F1-FFF2C057C5D5}">
      <dsp:nvSpPr>
        <dsp:cNvPr id="0" name=""/>
        <dsp:cNvSpPr/>
      </dsp:nvSpPr>
      <dsp:spPr>
        <a:xfrm>
          <a:off x="1618084" y="412"/>
          <a:ext cx="3532163" cy="21192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Recreation Ground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Grass and hedges cut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Seats maintained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Play equipment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Exercise equipment</a:t>
          </a:r>
        </a:p>
      </dsp:txBody>
      <dsp:txXfrm>
        <a:off x="1618084" y="412"/>
        <a:ext cx="3532163" cy="2119298"/>
      </dsp:txXfrm>
    </dsp:sp>
    <dsp:sp modelId="{7B8D7966-EFA9-4C02-BE82-7D2A0399B9A1}">
      <dsp:nvSpPr>
        <dsp:cNvPr id="0" name=""/>
        <dsp:cNvSpPr/>
      </dsp:nvSpPr>
      <dsp:spPr>
        <a:xfrm>
          <a:off x="5503464" y="412"/>
          <a:ext cx="3532163" cy="21192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Village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Pound Corner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Bus shelters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War memorials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Waste bins</a:t>
          </a:r>
        </a:p>
      </dsp:txBody>
      <dsp:txXfrm>
        <a:off x="5503464" y="412"/>
        <a:ext cx="3532163" cy="2119298"/>
      </dsp:txXfrm>
    </dsp:sp>
    <dsp:sp modelId="{4C1AAF80-DF21-4D91-A303-2D099890AA12}">
      <dsp:nvSpPr>
        <dsp:cNvPr id="0" name=""/>
        <dsp:cNvSpPr/>
      </dsp:nvSpPr>
      <dsp:spPr>
        <a:xfrm>
          <a:off x="1618084" y="2472926"/>
          <a:ext cx="3532163" cy="21192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Toilets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The Street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Recreation Ground</a:t>
          </a:r>
        </a:p>
      </dsp:txBody>
      <dsp:txXfrm>
        <a:off x="1618084" y="2472926"/>
        <a:ext cx="3532163" cy="2119298"/>
      </dsp:txXfrm>
    </dsp:sp>
    <dsp:sp modelId="{3307DBFC-3FF2-4B94-A543-65AA6599D3ED}">
      <dsp:nvSpPr>
        <dsp:cNvPr id="0" name=""/>
        <dsp:cNvSpPr/>
      </dsp:nvSpPr>
      <dsp:spPr>
        <a:xfrm>
          <a:off x="5503464" y="2472926"/>
          <a:ext cx="3532163" cy="21192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Allotments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/>
            <a:t>34 plots</a:t>
          </a:r>
          <a:endParaRPr lang="en-GB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Marked and inspected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Water supply</a:t>
          </a:r>
        </a:p>
      </dsp:txBody>
      <dsp:txXfrm>
        <a:off x="5503464" y="2472926"/>
        <a:ext cx="3532163" cy="2119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4/29/2026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4/29/2026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Apologies from MP Sir Roger Gale and Police</a:t>
            </a:r>
          </a:p>
          <a:p>
            <a:r>
              <a:rPr lang="en-GB" dirty="0"/>
              <a:t>Q&amp;A after each speaker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275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 local gov reorg</a:t>
            </a:r>
          </a:p>
          <a:p>
            <a:r>
              <a:rPr lang="en-GB" dirty="0"/>
              <a:t>Graph from last census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569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have 2 vacancies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978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 that these figures are unaudited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271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NDP allows 2 per annum, 38 over lifetime of NDP </a:t>
            </a:r>
            <a:r>
              <a:rPr lang="en-GB"/>
              <a:t>(2018-2037, 19 years</a:t>
            </a:r>
            <a:r>
              <a:rPr lang="en-GB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858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does the parish want? Plans beyond this year?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719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548642"/>
            <a:ext cx="7478991" cy="3635797"/>
          </a:xfrm>
        </p:spPr>
        <p:txBody>
          <a:bodyPr anchor="t">
            <a:normAutofit/>
          </a:bodyPr>
          <a:lstStyle>
            <a:lvl1pPr algn="l">
              <a:defRPr sz="7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73553"/>
            <a:ext cx="6655522" cy="1545336"/>
          </a:xfrm>
        </p:spPr>
        <p:txBody>
          <a:bodyPr anchor="b"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B902-09B5-4324-8310-59625360F035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296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1161288"/>
            <a:ext cx="4663440" cy="155448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9048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0" y="2825496"/>
            <a:ext cx="4663440" cy="3337560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571500" indent="-3429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7999" y="6453002"/>
            <a:ext cx="1996689" cy="365125"/>
          </a:xfrm>
        </p:spPr>
        <p:txBody>
          <a:bodyPr/>
          <a:lstStyle/>
          <a:p>
            <a:fld id="{8A60B404-9532-4DA8-8A40-EC339A5BE635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526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" y="151598"/>
            <a:ext cx="11924209" cy="528186"/>
          </a:xfrm>
        </p:spPr>
        <p:txBody>
          <a:bodyPr anchor="ctr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776036"/>
            <a:ext cx="11924209" cy="56769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A364-A39C-470E-B89A-9BD899585684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126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nly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-1325880"/>
            <a:ext cx="10515600" cy="1325880"/>
          </a:xfrm>
        </p:spPr>
        <p:txBody>
          <a:bodyPr anchor="ctr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367091"/>
            <a:ext cx="11924209" cy="61238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C69CE-4771-4BFA-AD70-0E51ABA58D6D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651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E4242-8CA0-457D-B3B1-7D78B4164321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203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385975"/>
            <a:ext cx="4325112" cy="245479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6F41-6645-4089-A6BB-7B692A44A4CC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741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258568"/>
            <a:ext cx="3813048" cy="355701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2254250"/>
            <a:ext cx="4956175" cy="355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B73AF-3955-4569-8B4F-B329360A9CBD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564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1537853"/>
            <a:ext cx="4145582" cy="46388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1538288"/>
            <a:ext cx="5681662" cy="4818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5276D-BBED-48BC-B459-1E9A16CF46CD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5867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877456"/>
            <a:ext cx="4142232" cy="494066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77456"/>
            <a:ext cx="6159500" cy="5390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8C57-8E3B-4697-92F8-0ED9B71F7E17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711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3" y="548639"/>
            <a:ext cx="3494314" cy="571963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549274"/>
            <a:ext cx="7315200" cy="58064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C593-EA98-4C39-A75F-3F3A9C691019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612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937" y="548640"/>
            <a:ext cx="6093225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793885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38937" y="1828800"/>
            <a:ext cx="6071616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538937" y="6453002"/>
            <a:ext cx="3337584" cy="365125"/>
          </a:xfrm>
        </p:spPr>
        <p:txBody>
          <a:bodyPr/>
          <a:lstStyle/>
          <a:p>
            <a:fld id="{8FACD271-2BB0-4C13-9E3A-50B90F57CA5B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49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08" y="854239"/>
            <a:ext cx="7876287" cy="3592629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368" y="4617138"/>
            <a:ext cx="7375466" cy="101498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1A11-88E2-4BD0-90A5-503C684B9CC0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954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6135624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828800"/>
            <a:ext cx="6135624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C4109C0-CC82-467C-B6E8-62D4D3634E2A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50591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706232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404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5736" y="320040"/>
            <a:ext cx="685800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02336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45736" y="1380744"/>
            <a:ext cx="6858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45736" y="6453002"/>
            <a:ext cx="3494314" cy="365125"/>
          </a:xfrm>
        </p:spPr>
        <p:txBody>
          <a:bodyPr/>
          <a:lstStyle/>
          <a:p>
            <a:fld id="{1A5F77D0-C28E-4573-88F0-0A30FF98888E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217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320040"/>
            <a:ext cx="685800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1380744"/>
            <a:ext cx="6858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91732" y="0"/>
            <a:ext cx="4100267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1F1191D-5EC4-40DF-9DB6-A6385AB88B55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5799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19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3808" y="584339"/>
            <a:ext cx="436168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611509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53745" y="2212975"/>
            <a:ext cx="4362450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453002"/>
            <a:ext cx="162277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468DAA-49F6-4492-82E6-75555EB31418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344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436168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4360863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41D22668-A3AE-429F-A351-A1583BA90793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45480" y="0"/>
            <a:ext cx="644652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800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553" y="320040"/>
            <a:ext cx="4522936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49224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04888" y="1380744"/>
            <a:ext cx="4512601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04491" y="6453002"/>
            <a:ext cx="177202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B3A2E2B-8F4D-437C-9F55-5E913AFC716A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2159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20040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380744"/>
            <a:ext cx="4572000" cy="4983480"/>
          </a:xfr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46C70014-48FC-4647-9615-BBD39F98887D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17720" y="0"/>
            <a:ext cx="6274279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820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2663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584144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12790" y="2212975"/>
            <a:ext cx="3401568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212663" y="6453002"/>
            <a:ext cx="922372" cy="365125"/>
          </a:xfrm>
        </p:spPr>
        <p:txBody>
          <a:bodyPr/>
          <a:lstStyle/>
          <a:p>
            <a:fld id="{C089F4EF-3CDF-46D7-ADF4-3A52C84FD8BE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9135035" y="6453002"/>
            <a:ext cx="2546891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7826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3401568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1067625" cy="365125"/>
          </a:xfrm>
        </p:spPr>
        <p:txBody>
          <a:bodyPr/>
          <a:lstStyle/>
          <a:p>
            <a:fld id="{E635C43F-DBB1-4D83-B442-E1529AA900C2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04785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0426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5332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02" y="1078992"/>
            <a:ext cx="3273552" cy="1942773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781365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440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43102" y="6453002"/>
            <a:ext cx="100365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2D13F81E-C5BD-4314-B9B9-AAE2702F29D2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46761" y="6453002"/>
            <a:ext cx="233516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734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9A73-9EF0-435E-951F-A4ACE59FBD85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495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012268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4635132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8C146-0A20-4029-98D5-9A42EEDF8B24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5012267"/>
            <a:ext cx="64008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8887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77827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2A2F-57DF-45DA-A7E9-678FD33267B9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9192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59778"/>
            <a:ext cx="3494314" cy="365125"/>
          </a:xfrm>
        </p:spPr>
        <p:txBody>
          <a:bodyPr/>
          <a:lstStyle/>
          <a:p>
            <a:fld id="{9128053F-E531-4885-B604-CF1A6DEEE405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59778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59778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6810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03504"/>
            <a:ext cx="10972802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645" y="1828800"/>
            <a:ext cx="6172200" cy="4425696"/>
          </a:xfrm>
          <a:blipFill dpi="0" rotWithShape="1">
            <a:blip r:embed="rId2" cstate="print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6791B-F730-470C-BD5E-FFF8D449589F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7679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39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648" y="2290890"/>
            <a:ext cx="4672584" cy="4041648"/>
          </a:xfrm>
          <a:blipFill dpi="0" rotWithShape="1">
            <a:blip r:embed="rId2" cstate="print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3FE0C-303A-49D2-B22C-9FE8AE7D9EF1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601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550217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1" y="2295144"/>
            <a:ext cx="3490176" cy="4041648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16500" y="549275"/>
            <a:ext cx="6561138" cy="5759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59A7-84EB-4384-87AF-59CC16704CF8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077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ig Numb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9496" y="566928"/>
            <a:ext cx="10826496" cy="4334256"/>
          </a:xfrm>
        </p:spPr>
        <p:txBody>
          <a:bodyPr anchor="b">
            <a:normAutofit/>
          </a:bodyPr>
          <a:lstStyle>
            <a:lvl1pPr algn="l">
              <a:defRPr sz="2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##%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4944" y="4718304"/>
            <a:ext cx="5897880" cy="1353312"/>
          </a:xfrm>
        </p:spPr>
        <p:txBody>
          <a:bodyPr anchor="t">
            <a:normAutofit/>
          </a:bodyPr>
          <a:lstStyle>
            <a:lvl1pPr marL="0" indent="0" algn="l">
              <a:buNone/>
              <a:defRPr sz="2800" cap="none" baseline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D3D17-73C9-402C-91E7-BA73E6829C50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46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ig Numb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2960" y="603504"/>
            <a:ext cx="10543032" cy="4206240"/>
          </a:xfrm>
        </p:spPr>
        <p:txBody>
          <a:bodyPr anchor="b">
            <a:normAutofit/>
          </a:bodyPr>
          <a:lstStyle>
            <a:lvl1pPr algn="ctr">
              <a:defRPr sz="2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##%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7440" y="4809744"/>
            <a:ext cx="7525512" cy="1545336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cap="none" baseline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A7CDD-9512-40CC-9351-FC0DE186CFBD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760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ig Number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93814EA-F598-EBFD-83D1-6782D7CBB59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2960" y="603504"/>
            <a:ext cx="10543032" cy="4206240"/>
          </a:xfrm>
        </p:spPr>
        <p:txBody>
          <a:bodyPr anchor="b">
            <a:normAutofit/>
          </a:bodyPr>
          <a:lstStyle>
            <a:lvl1pPr algn="ctr">
              <a:defRPr sz="2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##%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7440" y="4809744"/>
            <a:ext cx="7525512" cy="1545336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83EFCC7-B7E8-4ABE-BBCB-C75FD27800CD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96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735E4-737B-43D4-B991-92C3D63DE68F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8313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5218032"/>
            <a:ext cx="11460480" cy="786384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5972629"/>
            <a:ext cx="11460480" cy="480373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72BE8CE-6011-4887-8688-8D57691F11AD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68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99616" y="1188720"/>
            <a:ext cx="9198864" cy="3657600"/>
          </a:xfrm>
        </p:spPr>
        <p:txBody>
          <a:bodyPr anchor="ctr">
            <a:normAutofit/>
          </a:bodyPr>
          <a:lstStyle>
            <a:lvl1pPr marL="137160" indent="-137160"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54972" y="5428752"/>
            <a:ext cx="9043508" cy="466344"/>
          </a:xfrm>
        </p:spPr>
        <p:txBody>
          <a:bodyPr anchor="ctr">
            <a:normAutofit/>
          </a:bodyPr>
          <a:lstStyle>
            <a:lvl1pPr marL="0" indent="0" algn="l">
              <a:buNone/>
              <a:defRPr sz="22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035D-22A0-4334-A9AE-2457016C8B47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56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E66BBE-3119-84C9-214F-FCCB3DF5A6F1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99616" y="1344168"/>
            <a:ext cx="9198864" cy="3291840"/>
          </a:xfrm>
        </p:spPr>
        <p:txBody>
          <a:bodyPr anchor="ctr">
            <a:normAutofit/>
          </a:bodyPr>
          <a:lstStyle>
            <a:lvl1pPr marL="137160" indent="-137160"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55064" y="5349240"/>
            <a:ext cx="9043416" cy="466344"/>
          </a:xfrm>
        </p:spPr>
        <p:txBody>
          <a:bodyPr anchor="ctr">
            <a:normAutofit/>
          </a:bodyPr>
          <a:lstStyle>
            <a:lvl1pPr marL="0" indent="0" algn="l">
              <a:buNone/>
              <a:defRPr sz="2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47CA6-BC1D-429A-A289-4E939E49554A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3244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2648" y="1234440"/>
            <a:ext cx="8961120" cy="3169920"/>
          </a:xfrm>
        </p:spPr>
        <p:txBody>
          <a:bodyPr anchor="ctr">
            <a:normAutofit/>
          </a:bodyPr>
          <a:lstStyle>
            <a:lvl1pPr marL="137160" indent="-137160" algn="l">
              <a:lnSpc>
                <a:spcPct val="100000"/>
              </a:lnSpc>
              <a:defRPr sz="4400" b="0"/>
            </a:lvl1pPr>
          </a:lstStyle>
          <a:p>
            <a:r>
              <a:rPr lang="en-US" dirty="0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6651" y="5669280"/>
            <a:ext cx="8807117" cy="466344"/>
          </a:xfrm>
        </p:spPr>
        <p:txBody>
          <a:bodyPr anchor="ctr">
            <a:normAutofit/>
          </a:bodyPr>
          <a:lstStyle>
            <a:lvl1pPr marL="0" indent="0" algn="l">
              <a:buNone/>
              <a:defRPr sz="22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418BD-2BA9-41CB-AB89-625779A7563D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602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65B10-D26A-480A-9509-A9831C5E60D8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0834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387600"/>
            <a:ext cx="5157788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2387600"/>
            <a:ext cx="5183188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CB42A-67CE-499B-A4FA-7D4E4469B142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2581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5040-F7E0-40EC-B8E9-CED28200FAA3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9691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F128-BAC7-4E0D-8F77-28A571D93B6F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1745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311121"/>
            <a:ext cx="3595634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5"/>
            <a:ext cx="6440258" cy="575510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3EA1-DD0C-4B8D-8364-52024B4530F1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5990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557784"/>
            <a:ext cx="6519080" cy="5779007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7344-9CC7-412D-8C20-072BE86D5A11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0216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6" y="1847088"/>
            <a:ext cx="7342307" cy="1133856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75" y="3594099"/>
            <a:ext cx="10890374" cy="27432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87AA-E4E6-4FC1-BAD8-09A952212C58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28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8896" y="1129554"/>
            <a:ext cx="4361688" cy="3475236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68895" y="6453002"/>
            <a:ext cx="17076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86426EA-0386-4881-8D6D-3F08C95C4A7F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751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627318"/>
            <a:ext cx="8430767" cy="1842020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3622674"/>
            <a:ext cx="8430639" cy="1279615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228600" indent="0">
              <a:buNone/>
              <a:defRPr sz="2000"/>
            </a:lvl2pPr>
            <a:lvl3pPr marL="457200" indent="0">
              <a:buNone/>
              <a:defRPr sz="1800"/>
            </a:lvl3pPr>
            <a:lvl4pPr marL="685800" indent="0">
              <a:buNone/>
              <a:defRPr sz="16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F65F-0E21-48DE-8D75-4BF66A547E8E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531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411480"/>
            <a:ext cx="4654296" cy="3739896"/>
          </a:xfrm>
        </p:spPr>
        <p:txBody>
          <a:bodyPr anchor="t">
            <a:normAutofit/>
          </a:bodyPr>
          <a:lstStyle>
            <a:lvl1pPr algn="l"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96128" y="0"/>
            <a:ext cx="6595872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7160" y="6453002"/>
            <a:ext cx="1951777" cy="365125"/>
          </a:xfrm>
        </p:spPr>
        <p:txBody>
          <a:bodyPr/>
          <a:lstStyle/>
          <a:p>
            <a:fld id="{1FE1A989-42EF-40B2-87AB-6941C231CD4A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88937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844578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067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" y="1801368"/>
            <a:ext cx="7772400" cy="4572000"/>
          </a:xfrm>
        </p:spPr>
        <p:txBody>
          <a:bodyPr anchor="b">
            <a:normAutofit/>
          </a:bodyPr>
          <a:lstStyle>
            <a:lvl1pPr algn="l">
              <a:defRPr sz="7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2A7A0-B9EE-41A8-8016-28E5803F20B2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809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" y="1801368"/>
            <a:ext cx="7772400" cy="4572000"/>
          </a:xfrm>
        </p:spPr>
        <p:txBody>
          <a:bodyPr anchor="b">
            <a:normAutofit/>
          </a:bodyPr>
          <a:lstStyle>
            <a:lvl1pPr algn="l">
              <a:defRPr sz="7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176" y="484632"/>
            <a:ext cx="7772400" cy="59436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2A7A0-B9EE-41A8-8016-28E5803F20B2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279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64108"/>
            <a:ext cx="8467558" cy="15544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2333860"/>
            <a:ext cx="8467558" cy="368990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400"/>
            </a:lvl1pPr>
            <a:lvl2pPr marL="685800" indent="-457200">
              <a:buFont typeface="+mj-lt"/>
              <a:buAutoNum type="arabicPeriod"/>
              <a:defRPr sz="2000"/>
            </a:lvl2pPr>
            <a:lvl3pPr marL="800100" indent="-342900">
              <a:buFont typeface="+mj-lt"/>
              <a:buAutoNum type="arabicPeriod"/>
              <a:defRPr sz="1800"/>
            </a:lvl3pPr>
            <a:lvl4pPr marL="1028700" indent="-342900">
              <a:buFont typeface="+mj-lt"/>
              <a:buAutoNum type="arabicPeriod"/>
              <a:defRPr sz="16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B404-9532-4DA8-8A40-EC339A5BE635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20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D291CE83-67BA-4B15-B48A-7DC5C0636664}" type="datetime1">
              <a:rPr lang="en-US" smtClean="0"/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28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5" r:id="rId2"/>
    <p:sldLayoutId id="2147483661" r:id="rId3"/>
    <p:sldLayoutId id="2147483712" r:id="rId4"/>
    <p:sldLayoutId id="2147483698" r:id="rId5"/>
    <p:sldLayoutId id="2147483728" r:id="rId6"/>
    <p:sldLayoutId id="2147483735" r:id="rId7"/>
    <p:sldLayoutId id="2147483758" r:id="rId8"/>
    <p:sldLayoutId id="2147483710" r:id="rId9"/>
    <p:sldLayoutId id="2147483755" r:id="rId10"/>
    <p:sldLayoutId id="2147483713" r:id="rId11"/>
    <p:sldLayoutId id="2147483729" r:id="rId12"/>
    <p:sldLayoutId id="2147483662" r:id="rId13"/>
    <p:sldLayoutId id="2147483679" r:id="rId14"/>
    <p:sldLayoutId id="2147483680" r:id="rId15"/>
    <p:sldLayoutId id="2147483681" r:id="rId16"/>
    <p:sldLayoutId id="2147483682" r:id="rId17"/>
    <p:sldLayoutId id="2147483706" r:id="rId18"/>
    <p:sldLayoutId id="2147483689" r:id="rId19"/>
    <p:sldLayoutId id="2147483690" r:id="rId20"/>
    <p:sldLayoutId id="2147483707" r:id="rId21"/>
    <p:sldLayoutId id="2147483708" r:id="rId22"/>
    <p:sldLayoutId id="2147483692" r:id="rId23"/>
    <p:sldLayoutId id="2147483691" r:id="rId24"/>
    <p:sldLayoutId id="2147483732" r:id="rId25"/>
    <p:sldLayoutId id="2147483733" r:id="rId26"/>
    <p:sldLayoutId id="2147483731" r:id="rId27"/>
    <p:sldLayoutId id="2147483730" r:id="rId28"/>
    <p:sldLayoutId id="2147483694" r:id="rId29"/>
    <p:sldLayoutId id="2147483726" r:id="rId30"/>
    <p:sldLayoutId id="2147483693" r:id="rId31"/>
    <p:sldLayoutId id="2147483711" r:id="rId32"/>
    <p:sldLayoutId id="2147483672" r:id="rId33"/>
    <p:sldLayoutId id="2147483673" r:id="rId34"/>
    <p:sldLayoutId id="2147483696" r:id="rId35"/>
    <p:sldLayoutId id="2147483752" r:id="rId36"/>
    <p:sldLayoutId id="2147483754" r:id="rId37"/>
    <p:sldLayoutId id="2147483753" r:id="rId38"/>
    <p:sldLayoutId id="2147483750" r:id="rId39"/>
    <p:sldLayoutId id="2147483742" r:id="rId40"/>
    <p:sldLayoutId id="2147483743" r:id="rId41"/>
    <p:sldLayoutId id="2147483740" r:id="rId42"/>
    <p:sldLayoutId id="2147483664" r:id="rId43"/>
    <p:sldLayoutId id="2147483665" r:id="rId44"/>
    <p:sldLayoutId id="2147483666" r:id="rId45"/>
    <p:sldLayoutId id="2147483667" r:id="rId46"/>
    <p:sldLayoutId id="2147483668" r:id="rId47"/>
    <p:sldLayoutId id="2147483669" r:id="rId48"/>
    <p:sldLayoutId id="2147483685" r:id="rId49"/>
    <p:sldLayoutId id="2147483687" r:id="rId5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shparishcouncil.gov.uk/" TargetMode="External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D321A2-65AC-4C18-CA75-0FB5084CA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4162318"/>
            <a:ext cx="6957254" cy="1892808"/>
          </a:xfrm>
        </p:spPr>
        <p:txBody>
          <a:bodyPr anchor="t">
            <a:normAutofit/>
          </a:bodyPr>
          <a:lstStyle/>
          <a:p>
            <a:r>
              <a:rPr lang="en-US" sz="4800" dirty="0"/>
              <a:t>Annual Parish Meeting</a:t>
            </a:r>
            <a:br>
              <a:rPr lang="en-US" sz="4800" dirty="0"/>
            </a:br>
            <a:r>
              <a:rPr lang="en-US" sz="4000" dirty="0"/>
              <a:t>29 April 2026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4764D7E-9277-E5EE-1257-364228EBB23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2" b="21708"/>
          <a:stretch>
            <a:fillRect/>
          </a:stretch>
        </p:blipFill>
        <p:spPr>
          <a:xfrm>
            <a:off x="0" y="0"/>
            <a:ext cx="12192000" cy="3778260"/>
          </a:xfrm>
          <a:prstGeom prst="rect">
            <a:avLst/>
          </a:prstGeom>
          <a:noFill/>
        </p:spPr>
      </p:pic>
      <p:pic>
        <p:nvPicPr>
          <p:cNvPr id="9" name="Content Placeholder 7" descr="A close-up of a branch with leaves">
            <a:extLst>
              <a:ext uri="{FF2B5EF4-FFF2-40B4-BE49-F238E27FC236}">
                <a16:creationId xmlns:a16="http://schemas.microsoft.com/office/drawing/2014/main" id="{1DE90A27-64A4-BF76-24A8-920C2235ED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847" y="3912707"/>
            <a:ext cx="2808131" cy="280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65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8A2D890-7AFD-46B5-CFF3-B77B2F10DE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11" r="3561" b="12963"/>
          <a:stretch>
            <a:fillRect/>
          </a:stretch>
        </p:blipFill>
        <p:spPr>
          <a:xfrm>
            <a:off x="353008" y="247650"/>
            <a:ext cx="11076992" cy="5721350"/>
          </a:xfrm>
          <a:custGeom>
            <a:avLst/>
            <a:gdLst>
              <a:gd name="csX0" fmla="*/ 5538496 w 11076992"/>
              <a:gd name="csY0" fmla="*/ 0 h 5721350"/>
              <a:gd name="csX1" fmla="*/ 11076992 w 11076992"/>
              <a:gd name="csY1" fmla="*/ 2860675 h 5721350"/>
              <a:gd name="csX2" fmla="*/ 5538496 w 11076992"/>
              <a:gd name="csY2" fmla="*/ 5721350 h 5721350"/>
              <a:gd name="csX3" fmla="*/ 0 w 11076992"/>
              <a:gd name="csY3" fmla="*/ 2860675 h 5721350"/>
              <a:gd name="csX4" fmla="*/ 5538496 w 11076992"/>
              <a:gd name="csY4" fmla="*/ 0 h 57213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076992" h="5721350">
                <a:moveTo>
                  <a:pt x="5538496" y="0"/>
                </a:moveTo>
                <a:cubicBezTo>
                  <a:pt x="8597323" y="0"/>
                  <a:pt x="11076992" y="1280768"/>
                  <a:pt x="11076992" y="2860675"/>
                </a:cubicBezTo>
                <a:cubicBezTo>
                  <a:pt x="11076992" y="4440582"/>
                  <a:pt x="8597323" y="5721350"/>
                  <a:pt x="5538496" y="5721350"/>
                </a:cubicBezTo>
                <a:cubicBezTo>
                  <a:pt x="2479669" y="5721350"/>
                  <a:pt x="0" y="4440582"/>
                  <a:pt x="0" y="2860675"/>
                </a:cubicBezTo>
                <a:cubicBezTo>
                  <a:pt x="0" y="1280768"/>
                  <a:pt x="2479669" y="0"/>
                  <a:pt x="5538496" y="0"/>
                </a:cubicBezTo>
                <a:close/>
              </a:path>
            </a:pathLst>
          </a:custGeom>
        </p:spPr>
      </p:pic>
      <p:sp>
        <p:nvSpPr>
          <p:cNvPr id="9" name="Callout: Line 8">
            <a:extLst>
              <a:ext uri="{FF2B5EF4-FFF2-40B4-BE49-F238E27FC236}">
                <a16:creationId xmlns:a16="http://schemas.microsoft.com/office/drawing/2014/main" id="{07AA2655-4A22-43FB-AD02-E71A316F3B0D}"/>
              </a:ext>
            </a:extLst>
          </p:cNvPr>
          <p:cNvSpPr/>
          <p:nvPr/>
        </p:nvSpPr>
        <p:spPr>
          <a:xfrm>
            <a:off x="8705850" y="419100"/>
            <a:ext cx="2171700" cy="469900"/>
          </a:xfrm>
          <a:prstGeom prst="borderCallout1">
            <a:avLst>
              <a:gd name="adj1" fmla="val 18750"/>
              <a:gd name="adj2" fmla="val -8333"/>
              <a:gd name="adj3" fmla="val 179127"/>
              <a:gd name="adj4" fmla="val -61603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Roads: KCC</a:t>
            </a:r>
          </a:p>
        </p:txBody>
      </p:sp>
      <p:sp>
        <p:nvSpPr>
          <p:cNvPr id="10" name="Callout: Line 9">
            <a:extLst>
              <a:ext uri="{FF2B5EF4-FFF2-40B4-BE49-F238E27FC236}">
                <a16:creationId xmlns:a16="http://schemas.microsoft.com/office/drawing/2014/main" id="{F7441FC8-9E8E-0903-4DA7-D335BCF30077}"/>
              </a:ext>
            </a:extLst>
          </p:cNvPr>
          <p:cNvSpPr/>
          <p:nvPr/>
        </p:nvSpPr>
        <p:spPr>
          <a:xfrm>
            <a:off x="9116840" y="1945822"/>
            <a:ext cx="2817985" cy="469900"/>
          </a:xfrm>
          <a:prstGeom prst="borderCallout1">
            <a:avLst>
              <a:gd name="adj1" fmla="val 18750"/>
              <a:gd name="adj2" fmla="val -8333"/>
              <a:gd name="adj3" fmla="val 125184"/>
              <a:gd name="adj4" fmla="val -86783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Recreation Ground: APC</a:t>
            </a:r>
          </a:p>
        </p:txBody>
      </p:sp>
      <p:sp>
        <p:nvSpPr>
          <p:cNvPr id="11" name="Callout: Line 10">
            <a:extLst>
              <a:ext uri="{FF2B5EF4-FFF2-40B4-BE49-F238E27FC236}">
                <a16:creationId xmlns:a16="http://schemas.microsoft.com/office/drawing/2014/main" id="{6C9395F9-29D3-BEF3-0B00-AFB69A7E75A6}"/>
              </a:ext>
            </a:extLst>
          </p:cNvPr>
          <p:cNvSpPr/>
          <p:nvPr/>
        </p:nvSpPr>
        <p:spPr>
          <a:xfrm>
            <a:off x="5614987" y="5749925"/>
            <a:ext cx="1847850" cy="438150"/>
          </a:xfrm>
          <a:prstGeom prst="borderCallout1">
            <a:avLst>
              <a:gd name="adj1" fmla="val 18750"/>
              <a:gd name="adj2" fmla="val -8333"/>
              <a:gd name="adj3" fmla="val -480046"/>
              <a:gd name="adj4" fmla="val -34062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Car Park: DDC</a:t>
            </a:r>
          </a:p>
        </p:txBody>
      </p:sp>
      <p:sp>
        <p:nvSpPr>
          <p:cNvPr id="12" name="Callout: Line 11">
            <a:extLst>
              <a:ext uri="{FF2B5EF4-FFF2-40B4-BE49-F238E27FC236}">
                <a16:creationId xmlns:a16="http://schemas.microsoft.com/office/drawing/2014/main" id="{1E3ABEAA-AF80-4E05-8487-4293780B3A27}"/>
              </a:ext>
            </a:extLst>
          </p:cNvPr>
          <p:cNvSpPr/>
          <p:nvPr/>
        </p:nvSpPr>
        <p:spPr>
          <a:xfrm>
            <a:off x="184918" y="4510088"/>
            <a:ext cx="3249135" cy="438150"/>
          </a:xfrm>
          <a:prstGeom prst="borderCallout1">
            <a:avLst>
              <a:gd name="adj1" fmla="val -246007"/>
              <a:gd name="adj2" fmla="val 146302"/>
              <a:gd name="adj3" fmla="val -13587"/>
              <a:gd name="adj4" fmla="val 74644"/>
            </a:avLst>
          </a:prstGeom>
          <a:ln w="19050"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Yellow Lines - Location: KCC</a:t>
            </a:r>
          </a:p>
        </p:txBody>
      </p:sp>
      <p:sp>
        <p:nvSpPr>
          <p:cNvPr id="2" name="Callout: Line 1">
            <a:extLst>
              <a:ext uri="{FF2B5EF4-FFF2-40B4-BE49-F238E27FC236}">
                <a16:creationId xmlns:a16="http://schemas.microsoft.com/office/drawing/2014/main" id="{7F2ECB83-7380-5861-EB06-49145A4CBF37}"/>
              </a:ext>
            </a:extLst>
          </p:cNvPr>
          <p:cNvSpPr/>
          <p:nvPr/>
        </p:nvSpPr>
        <p:spPr>
          <a:xfrm>
            <a:off x="762000" y="1186543"/>
            <a:ext cx="2171700" cy="469900"/>
          </a:xfrm>
          <a:prstGeom prst="borderCallout1">
            <a:avLst>
              <a:gd name="adj1" fmla="val 140372"/>
              <a:gd name="adj2" fmla="val 57832"/>
              <a:gd name="adj3" fmla="val 492481"/>
              <a:gd name="adj4" fmla="val 151224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Potholes: KCC</a:t>
            </a:r>
          </a:p>
        </p:txBody>
      </p:sp>
      <p:sp>
        <p:nvSpPr>
          <p:cNvPr id="3" name="Callout: Line 2">
            <a:extLst>
              <a:ext uri="{FF2B5EF4-FFF2-40B4-BE49-F238E27FC236}">
                <a16:creationId xmlns:a16="http://schemas.microsoft.com/office/drawing/2014/main" id="{8F8FA3DA-0BD6-1F03-4DF3-327EB9D7C151}"/>
              </a:ext>
            </a:extLst>
          </p:cNvPr>
          <p:cNvSpPr/>
          <p:nvPr/>
        </p:nvSpPr>
        <p:spPr>
          <a:xfrm>
            <a:off x="9848850" y="3289754"/>
            <a:ext cx="2085975" cy="469900"/>
          </a:xfrm>
          <a:prstGeom prst="borderCallout1">
            <a:avLst>
              <a:gd name="adj1" fmla="val 18750"/>
              <a:gd name="adj2" fmla="val -8333"/>
              <a:gd name="adj3" fmla="val -54272"/>
              <a:gd name="adj4" fmla="val -146374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Allotments: APC</a:t>
            </a:r>
          </a:p>
        </p:txBody>
      </p:sp>
      <p:sp>
        <p:nvSpPr>
          <p:cNvPr id="4" name="Callout: Line 3">
            <a:extLst>
              <a:ext uri="{FF2B5EF4-FFF2-40B4-BE49-F238E27FC236}">
                <a16:creationId xmlns:a16="http://schemas.microsoft.com/office/drawing/2014/main" id="{0FE833EC-4B56-EE5E-9510-82372A6F1796}"/>
              </a:ext>
            </a:extLst>
          </p:cNvPr>
          <p:cNvSpPr/>
          <p:nvPr/>
        </p:nvSpPr>
        <p:spPr>
          <a:xfrm>
            <a:off x="8356349" y="5370739"/>
            <a:ext cx="3436925" cy="438150"/>
          </a:xfrm>
          <a:prstGeom prst="borderCallout1">
            <a:avLst>
              <a:gd name="adj1" fmla="val 18750"/>
              <a:gd name="adj2" fmla="val -8333"/>
              <a:gd name="adj3" fmla="val -415438"/>
              <a:gd name="adj4" fmla="val -97645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Toilets: DDC (funded by APC)</a:t>
            </a:r>
          </a:p>
        </p:txBody>
      </p:sp>
      <p:sp>
        <p:nvSpPr>
          <p:cNvPr id="6" name="Callout: Line 5">
            <a:extLst>
              <a:ext uri="{FF2B5EF4-FFF2-40B4-BE49-F238E27FC236}">
                <a16:creationId xmlns:a16="http://schemas.microsoft.com/office/drawing/2014/main" id="{51FF4F19-4438-EA79-D919-8996F1208617}"/>
              </a:ext>
            </a:extLst>
          </p:cNvPr>
          <p:cNvSpPr/>
          <p:nvPr/>
        </p:nvSpPr>
        <p:spPr>
          <a:xfrm>
            <a:off x="2225925" y="5992850"/>
            <a:ext cx="2495550" cy="438150"/>
          </a:xfrm>
          <a:prstGeom prst="borderCallout1">
            <a:avLst>
              <a:gd name="adj1" fmla="val -586501"/>
              <a:gd name="adj2" fmla="val 110245"/>
              <a:gd name="adj3" fmla="val -13587"/>
              <a:gd name="adj4" fmla="val 74644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Litter and bins: DDC</a:t>
            </a:r>
          </a:p>
        </p:txBody>
      </p:sp>
      <p:sp>
        <p:nvSpPr>
          <p:cNvPr id="7" name="Callout: Line 6">
            <a:extLst>
              <a:ext uri="{FF2B5EF4-FFF2-40B4-BE49-F238E27FC236}">
                <a16:creationId xmlns:a16="http://schemas.microsoft.com/office/drawing/2014/main" id="{0B824210-B6E4-D7E2-BB94-21942FEC7B59}"/>
              </a:ext>
            </a:extLst>
          </p:cNvPr>
          <p:cNvSpPr/>
          <p:nvPr/>
        </p:nvSpPr>
        <p:spPr>
          <a:xfrm>
            <a:off x="9344025" y="3961719"/>
            <a:ext cx="2590800" cy="469900"/>
          </a:xfrm>
          <a:prstGeom prst="borderCallout1">
            <a:avLst>
              <a:gd name="adj1" fmla="val 18750"/>
              <a:gd name="adj2" fmla="val -8333"/>
              <a:gd name="adj3" fmla="val -48844"/>
              <a:gd name="adj4" fmla="val -114402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War memorials: APC</a:t>
            </a:r>
          </a:p>
        </p:txBody>
      </p:sp>
      <p:sp>
        <p:nvSpPr>
          <p:cNvPr id="13" name="Callout: Line 12">
            <a:extLst>
              <a:ext uri="{FF2B5EF4-FFF2-40B4-BE49-F238E27FC236}">
                <a16:creationId xmlns:a16="http://schemas.microsoft.com/office/drawing/2014/main" id="{41CB95D9-D021-D35C-F578-176352F9FBE5}"/>
              </a:ext>
            </a:extLst>
          </p:cNvPr>
          <p:cNvSpPr/>
          <p:nvPr/>
        </p:nvSpPr>
        <p:spPr>
          <a:xfrm>
            <a:off x="184919" y="2965516"/>
            <a:ext cx="2171700" cy="469900"/>
          </a:xfrm>
          <a:prstGeom prst="borderCallout1">
            <a:avLst>
              <a:gd name="adj1" fmla="val 40213"/>
              <a:gd name="adj2" fmla="val 103962"/>
              <a:gd name="adj3" fmla="val 183828"/>
              <a:gd name="adj4" fmla="val 136894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Streetlights: KCC</a:t>
            </a:r>
          </a:p>
        </p:txBody>
      </p:sp>
      <p:sp>
        <p:nvSpPr>
          <p:cNvPr id="14" name="Callout: Line 13">
            <a:extLst>
              <a:ext uri="{FF2B5EF4-FFF2-40B4-BE49-F238E27FC236}">
                <a16:creationId xmlns:a16="http://schemas.microsoft.com/office/drawing/2014/main" id="{D241D651-7E03-8025-D069-49C31E2DE918}"/>
              </a:ext>
            </a:extLst>
          </p:cNvPr>
          <p:cNvSpPr/>
          <p:nvPr/>
        </p:nvSpPr>
        <p:spPr>
          <a:xfrm>
            <a:off x="184919" y="3498916"/>
            <a:ext cx="2171700" cy="469900"/>
          </a:xfrm>
          <a:prstGeom prst="borderCallout1">
            <a:avLst>
              <a:gd name="adj1" fmla="val 54521"/>
              <a:gd name="adj2" fmla="val 103033"/>
              <a:gd name="adj3" fmla="val 72018"/>
              <a:gd name="adj4" fmla="val 137336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Streetlights: DCC</a:t>
            </a:r>
          </a:p>
        </p:txBody>
      </p:sp>
      <p:sp>
        <p:nvSpPr>
          <p:cNvPr id="15" name="Callout: Line 14">
            <a:extLst>
              <a:ext uri="{FF2B5EF4-FFF2-40B4-BE49-F238E27FC236}">
                <a16:creationId xmlns:a16="http://schemas.microsoft.com/office/drawing/2014/main" id="{28654677-0A29-8900-2C41-41E90FA031B5}"/>
              </a:ext>
            </a:extLst>
          </p:cNvPr>
          <p:cNvSpPr/>
          <p:nvPr/>
        </p:nvSpPr>
        <p:spPr>
          <a:xfrm>
            <a:off x="1910281" y="355600"/>
            <a:ext cx="3704706" cy="469900"/>
          </a:xfrm>
          <a:prstGeom prst="borderCallout1">
            <a:avLst>
              <a:gd name="adj1" fmla="val 108893"/>
              <a:gd name="adj2" fmla="val 51021"/>
              <a:gd name="adj3" fmla="val 180762"/>
              <a:gd name="adj4" fmla="val 93373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Planning and Enforcement: DCC</a:t>
            </a:r>
          </a:p>
        </p:txBody>
      </p:sp>
      <p:sp>
        <p:nvSpPr>
          <p:cNvPr id="16" name="Callout: Line 15">
            <a:extLst>
              <a:ext uri="{FF2B5EF4-FFF2-40B4-BE49-F238E27FC236}">
                <a16:creationId xmlns:a16="http://schemas.microsoft.com/office/drawing/2014/main" id="{83E568E5-5F35-6235-9A38-638B08E487EE}"/>
              </a:ext>
            </a:extLst>
          </p:cNvPr>
          <p:cNvSpPr/>
          <p:nvPr/>
        </p:nvSpPr>
        <p:spPr>
          <a:xfrm>
            <a:off x="184918" y="5095875"/>
            <a:ext cx="3249136" cy="438150"/>
          </a:xfrm>
          <a:prstGeom prst="borderCallout1">
            <a:avLst>
              <a:gd name="adj1" fmla="val -386515"/>
              <a:gd name="adj2" fmla="val 146302"/>
              <a:gd name="adj3" fmla="val 60799"/>
              <a:gd name="adj4" fmla="val 102787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Yellow Lines - painting: DDC</a:t>
            </a:r>
          </a:p>
        </p:txBody>
      </p:sp>
      <p:sp>
        <p:nvSpPr>
          <p:cNvPr id="17" name="Callout: Line 16">
            <a:extLst>
              <a:ext uri="{FF2B5EF4-FFF2-40B4-BE49-F238E27FC236}">
                <a16:creationId xmlns:a16="http://schemas.microsoft.com/office/drawing/2014/main" id="{5AA37A98-2B51-7AED-010A-262233DE6540}"/>
              </a:ext>
            </a:extLst>
          </p:cNvPr>
          <p:cNvSpPr/>
          <p:nvPr/>
        </p:nvSpPr>
        <p:spPr>
          <a:xfrm>
            <a:off x="9389743" y="1273856"/>
            <a:ext cx="2545082" cy="469900"/>
          </a:xfrm>
          <a:prstGeom prst="borderCallout1">
            <a:avLst>
              <a:gd name="adj1" fmla="val 18750"/>
              <a:gd name="adj2" fmla="val -8333"/>
              <a:gd name="adj3" fmla="val 157937"/>
              <a:gd name="adj4" fmla="val -119325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Rec Car Park: APC</a:t>
            </a:r>
          </a:p>
        </p:txBody>
      </p:sp>
      <p:sp>
        <p:nvSpPr>
          <p:cNvPr id="18" name="Callout: Line 17">
            <a:extLst>
              <a:ext uri="{FF2B5EF4-FFF2-40B4-BE49-F238E27FC236}">
                <a16:creationId xmlns:a16="http://schemas.microsoft.com/office/drawing/2014/main" id="{1B13B722-4AED-9FDD-3462-665C721FAD56}"/>
              </a:ext>
            </a:extLst>
          </p:cNvPr>
          <p:cNvSpPr/>
          <p:nvPr/>
        </p:nvSpPr>
        <p:spPr>
          <a:xfrm>
            <a:off x="9763125" y="2617788"/>
            <a:ext cx="2171700" cy="469900"/>
          </a:xfrm>
          <a:prstGeom prst="borderCallout1">
            <a:avLst>
              <a:gd name="adj1" fmla="val 18750"/>
              <a:gd name="adj2" fmla="val -8333"/>
              <a:gd name="adj3" fmla="val 13437"/>
              <a:gd name="adj4" fmla="val -155152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Rec Toilets: APC</a:t>
            </a:r>
          </a:p>
        </p:txBody>
      </p:sp>
    </p:spTree>
    <p:extLst>
      <p:ext uri="{BB962C8B-B14F-4D97-AF65-F5344CB8AC3E}">
        <p14:creationId xmlns:p14="http://schemas.microsoft.com/office/powerpoint/2010/main" val="1966037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85B109D-1157-9CA8-B2AE-3B79ACBE1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09296"/>
            <a:ext cx="5158652" cy="290544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A2C9AA4-B853-B806-3EF9-FF3C08118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Anti Social Behaviour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AB1C8AA-7B59-EAD9-891F-C82073D146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1499703"/>
            <a:ext cx="5181600" cy="4351338"/>
          </a:xfrm>
        </p:spPr>
        <p:txBody>
          <a:bodyPr/>
          <a:lstStyle/>
          <a:p>
            <a:r>
              <a:rPr lang="en-GB" u="sng" dirty="0"/>
              <a:t>Must</a:t>
            </a:r>
            <a:r>
              <a:rPr lang="en-GB" dirty="0"/>
              <a:t> be reported to the Police</a:t>
            </a:r>
          </a:p>
          <a:p>
            <a:r>
              <a:rPr lang="en-GB" dirty="0"/>
              <a:t>No reports means no issues</a:t>
            </a:r>
          </a:p>
          <a:p>
            <a:r>
              <a:rPr lang="en-GB" dirty="0"/>
              <a:t>Social Media is NOT reporting!</a:t>
            </a:r>
          </a:p>
          <a:p>
            <a:r>
              <a:rPr lang="en-GB" dirty="0"/>
              <a:t>CCTV removed from Ash as “there were no reported issues”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463473-874A-05B7-633E-BAC959ACC2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999		Danger to life</a:t>
            </a:r>
          </a:p>
          <a:p>
            <a:r>
              <a:rPr lang="en-GB" sz="2400" dirty="0">
                <a:solidFill>
                  <a:srgbClr val="FFC000"/>
                </a:solidFill>
              </a:rPr>
              <a:t>101 		Non-emergency</a:t>
            </a:r>
          </a:p>
          <a:p>
            <a:r>
              <a:rPr lang="en-GB" sz="2400" dirty="0"/>
              <a:t>Online 	Kent Police Website</a:t>
            </a:r>
          </a:p>
          <a:p>
            <a:r>
              <a:rPr lang="en-GB" sz="2400" dirty="0"/>
              <a:t>Live Chat	direct to Maidstone 		control room</a:t>
            </a:r>
          </a:p>
          <a:p>
            <a:endParaRPr lang="en-GB" sz="2400" dirty="0"/>
          </a:p>
          <a:p>
            <a:pPr marL="0" indent="0">
              <a:buNone/>
            </a:pPr>
            <a:r>
              <a:rPr lang="en-GB" sz="2400" dirty="0"/>
              <a:t>www.kent.police.uk</a:t>
            </a:r>
          </a:p>
        </p:txBody>
      </p:sp>
      <p:pic>
        <p:nvPicPr>
          <p:cNvPr id="1026" name="Picture 2" descr="Antisocial behaviour • Crime Stoppers Western Australia">
            <a:extLst>
              <a:ext uri="{FF2B5EF4-FFF2-40B4-BE49-F238E27FC236}">
                <a16:creationId xmlns:a16="http://schemas.microsoft.com/office/drawing/2014/main" id="{8D451168-B773-2AAD-2DA8-8BC279E6BC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63"/>
          <a:stretch>
            <a:fillRect/>
          </a:stretch>
        </p:blipFill>
        <p:spPr bwMode="auto">
          <a:xfrm>
            <a:off x="5721461" y="-577202"/>
            <a:ext cx="1781175" cy="214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4">
            <a:extLst>
              <a:ext uri="{FF2B5EF4-FFF2-40B4-BE49-F238E27FC236}">
                <a16:creationId xmlns:a16="http://schemas.microsoft.com/office/drawing/2014/main" id="{37DBB4E4-D1BA-42D3-6F35-0E65A10C4DF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361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1019D-D5E8-0609-A8DF-E160CC087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Anti Social Behaviour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C17E1-75CA-92FA-6062-B51571A05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748" y="1069094"/>
            <a:ext cx="7253377" cy="57498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C68F83D-5F96-A28D-1BED-8BB0C5B92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1244" y="403525"/>
            <a:ext cx="2884932" cy="5354815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602FCFEF-3D7F-B953-0E00-24273364E2FE}"/>
              </a:ext>
            </a:extLst>
          </p:cNvPr>
          <p:cNvSpPr/>
          <p:nvPr/>
        </p:nvSpPr>
        <p:spPr>
          <a:xfrm>
            <a:off x="925774" y="2809759"/>
            <a:ext cx="2884932" cy="960120"/>
          </a:xfrm>
          <a:prstGeom prst="right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Report Crime</a:t>
            </a:r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152AE988-A45E-BA36-F9AA-4563E3257F78}"/>
              </a:ext>
            </a:extLst>
          </p:cNvPr>
          <p:cNvSpPr/>
          <p:nvPr/>
        </p:nvSpPr>
        <p:spPr>
          <a:xfrm rot="20240013">
            <a:off x="9297909" y="5567881"/>
            <a:ext cx="2571184" cy="973519"/>
          </a:xfrm>
          <a:prstGeom prst="left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Live Chat</a:t>
            </a:r>
          </a:p>
        </p:txBody>
      </p:sp>
    </p:spTree>
    <p:extLst>
      <p:ext uri="{BB962C8B-B14F-4D97-AF65-F5344CB8AC3E}">
        <p14:creationId xmlns:p14="http://schemas.microsoft.com/office/powerpoint/2010/main" val="324352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3D2AD-1E04-58D2-344E-A1D0658A2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Unaudited Finance Report 2025/2026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B3B8C-D5E4-AC3A-3BFC-355278A31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Budget set = 		£107,282.30</a:t>
            </a:r>
          </a:p>
          <a:p>
            <a:r>
              <a:rPr lang="en-GB" dirty="0"/>
              <a:t>Actual Income = 	£123,124.51</a:t>
            </a:r>
          </a:p>
          <a:p>
            <a:r>
              <a:rPr lang="en-GB" dirty="0"/>
              <a:t>Actual expenditure = £122,217.23</a:t>
            </a:r>
          </a:p>
          <a:p>
            <a:r>
              <a:rPr lang="en-GB" dirty="0"/>
              <a:t>Main changes:</a:t>
            </a:r>
          </a:p>
          <a:p>
            <a:pPr lvl="1"/>
            <a:r>
              <a:rPr lang="en-GB" dirty="0"/>
              <a:t>£9,292 grant from DDC for allotment fencing</a:t>
            </a:r>
          </a:p>
          <a:p>
            <a:pPr lvl="1"/>
            <a:r>
              <a:rPr lang="en-GB" dirty="0"/>
              <a:t>Higher spend on play area repairs, but matched by S106 income</a:t>
            </a:r>
          </a:p>
          <a:p>
            <a:pPr lvl="1"/>
            <a:r>
              <a:rPr lang="en-GB" dirty="0"/>
              <a:t>Bank interest rate increase </a:t>
            </a:r>
          </a:p>
          <a:p>
            <a:pPr lvl="1"/>
            <a:r>
              <a:rPr lang="en-GB" dirty="0"/>
              <a:t>Employment costs have risen</a:t>
            </a:r>
          </a:p>
          <a:p>
            <a:pPr lvl="1"/>
            <a:r>
              <a:rPr lang="en-GB" dirty="0"/>
              <a:t>Repairs to Rec toilet block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C1B5B0D-CFA2-A6B5-A22A-4BFDED61F1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7614507"/>
              </p:ext>
            </p:extLst>
          </p:nvPr>
        </p:nvGraphicFramePr>
        <p:xfrm>
          <a:off x="7631724" y="1265236"/>
          <a:ext cx="4916349" cy="320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28439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B4D12-4891-23BE-859A-55DF6688C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2025/2026 Grants Awarded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D5CB7-7864-05E6-322C-09C6B5271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800" dirty="0"/>
              <a:t>£200		Ash Advent</a:t>
            </a:r>
          </a:p>
          <a:p>
            <a:pPr marL="0" indent="0">
              <a:buNone/>
            </a:pPr>
            <a:r>
              <a:rPr lang="en-GB" sz="2800" dirty="0"/>
              <a:t>£229		Ash Baby &amp; Toddler Group</a:t>
            </a:r>
          </a:p>
          <a:p>
            <a:pPr marL="0" indent="0">
              <a:buNone/>
            </a:pPr>
            <a:r>
              <a:rPr lang="en-GB" sz="2800" dirty="0"/>
              <a:t>£500		Ash Heritage Centre</a:t>
            </a:r>
          </a:p>
          <a:p>
            <a:pPr marL="0" indent="0">
              <a:buNone/>
            </a:pPr>
            <a:r>
              <a:rPr lang="en-GB" sz="2800" dirty="0"/>
              <a:t>£745		Ash Wildlife Friendly Village</a:t>
            </a:r>
          </a:p>
          <a:p>
            <a:pPr marL="0" indent="0">
              <a:buNone/>
            </a:pPr>
            <a:r>
              <a:rPr lang="en-GB" sz="2800" dirty="0"/>
              <a:t>£500		Parochial Church of Ash</a:t>
            </a:r>
          </a:p>
          <a:p>
            <a:pPr marL="0" indent="0">
              <a:buNone/>
            </a:pPr>
            <a:r>
              <a:rPr lang="en-GB" sz="2800" dirty="0"/>
              <a:t>£400		</a:t>
            </a:r>
            <a:r>
              <a:rPr lang="en-GB" sz="2800" dirty="0" err="1"/>
              <a:t>Westmarsh</a:t>
            </a:r>
            <a:r>
              <a:rPr lang="en-GB" sz="2800" dirty="0"/>
              <a:t> Village Hall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£2,574 </a:t>
            </a:r>
            <a:r>
              <a:rPr lang="en-GB" sz="2800"/>
              <a:t>in total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75573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05A3F-8D42-8335-5C6C-CED4C4727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have we </a:t>
            </a:r>
            <a:r>
              <a:rPr lang="en-GB"/>
              <a:t>delivered this </a:t>
            </a:r>
            <a:r>
              <a:rPr lang="en-GB" dirty="0"/>
              <a:t>year?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B1368-1917-2EF4-9E7F-8E5DEE3EE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New toilet doors</a:t>
            </a:r>
          </a:p>
          <a:p>
            <a:r>
              <a:rPr lang="en-GB" dirty="0"/>
              <a:t>Redecorated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3B100-8B8C-6723-5B48-A6EEB418B0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5413">
            <a:off x="3939540" y="1460962"/>
            <a:ext cx="6979920" cy="523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8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4000"/>
    </mc:Choice>
    <mc:Fallback xmlns="">
      <p:transition spd="slow" advClick="0" advTm="4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70452-EDB4-57B5-49DC-87FF0EC8E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01F9B-B622-1490-38BD-CA0617FA7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have we </a:t>
            </a:r>
            <a:r>
              <a:rPr lang="en-GB"/>
              <a:t>delivered this </a:t>
            </a:r>
            <a:r>
              <a:rPr lang="en-GB" dirty="0"/>
              <a:t>year?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9D42E-C29B-6D5B-3822-B65502626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New bin at </a:t>
            </a:r>
            <a:r>
              <a:rPr lang="en-GB" dirty="0" err="1"/>
              <a:t>Westmarsh</a:t>
            </a:r>
            <a:endParaRPr lang="en-GB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AEE1D1-01A5-4080-9554-A431CA8AC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3899">
            <a:off x="6644640" y="971550"/>
            <a:ext cx="4089083" cy="545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55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06F43-26D3-A87E-CBF4-488A32DCD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5AA17-CDB0-3ADA-8F66-DA19D5C88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have we </a:t>
            </a:r>
            <a:r>
              <a:rPr lang="en-GB"/>
              <a:t>delivered this </a:t>
            </a:r>
            <a:r>
              <a:rPr lang="en-GB" dirty="0"/>
              <a:t>year?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9AF0F-15E4-936A-8F62-9552C5D5C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Replaced allotment fence</a:t>
            </a:r>
          </a:p>
          <a:p>
            <a:r>
              <a:rPr lang="en-GB" dirty="0"/>
              <a:t>Plus double wide gates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A1C8FD-E546-4542-CB7D-65E713594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8454">
            <a:off x="3937634" y="2232610"/>
            <a:ext cx="5823585" cy="437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08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81E3A-A295-970B-BB4B-312FDD301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38723-E7F6-3654-2C14-858151B71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have we </a:t>
            </a:r>
            <a:r>
              <a:rPr lang="en-GB"/>
              <a:t>delivered this </a:t>
            </a:r>
            <a:r>
              <a:rPr lang="en-GB" dirty="0"/>
              <a:t>year?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ACF4A-8B56-B9D5-65AD-DCF51D21C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Funded VE day flowers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E6C5BF-5927-AC86-3BDA-07D291D8D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615">
            <a:off x="5113020" y="533293"/>
            <a:ext cx="4603433" cy="613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25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C32A5-10DA-C85F-BE79-E477646BD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0214F-0669-1BD6-10FF-E4D29A85C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have we </a:t>
            </a:r>
            <a:r>
              <a:rPr lang="en-GB"/>
              <a:t>delivered this </a:t>
            </a:r>
            <a:r>
              <a:rPr lang="en-GB" dirty="0"/>
              <a:t>year?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7035C-F1E7-D1C8-F3EC-C038FEE40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Repairs and upgrade to </a:t>
            </a:r>
            <a:br>
              <a:rPr lang="en-GB" dirty="0"/>
            </a:br>
            <a:r>
              <a:rPr lang="en-GB" dirty="0"/>
              <a:t>basketball hoop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359DE8-2F79-CFE6-FE5B-456BAA34B2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9307">
            <a:off x="3467534" y="1069880"/>
            <a:ext cx="5557890" cy="740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6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54C60FF-BDE9-8D1F-7FAC-A3621B3AC3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19300" dirty="0"/>
              <a:t>Welcome</a:t>
            </a:r>
            <a:endParaRPr lang="en-GB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C1D87B38-B227-ECEC-836D-711E87F270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1328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4D0FF-BB2A-25A9-D0F6-F12309555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0D428-57E0-D5EE-07C9-CF8ED5022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have we </a:t>
            </a:r>
            <a:r>
              <a:rPr lang="en-GB"/>
              <a:t>delivered this </a:t>
            </a:r>
            <a:r>
              <a:rPr lang="en-GB" dirty="0"/>
              <a:t>year?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22198-9DC5-7FAC-EAEA-6908DB8A4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4366">
            <a:off x="3108960" y="960032"/>
            <a:ext cx="9104679" cy="607273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EA3C0-5320-5E46-B3CD-1E34B4DA1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Maintained and repaired </a:t>
            </a:r>
            <a:br>
              <a:rPr lang="en-GB" dirty="0"/>
            </a:br>
            <a:r>
              <a:rPr lang="en-GB" dirty="0"/>
              <a:t>play areas and adult gym</a:t>
            </a:r>
          </a:p>
        </p:txBody>
      </p:sp>
    </p:spTree>
    <p:extLst>
      <p:ext uri="{BB962C8B-B14F-4D97-AF65-F5344CB8AC3E}">
        <p14:creationId xmlns:p14="http://schemas.microsoft.com/office/powerpoint/2010/main" val="94515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0A9FF-37A4-DE17-E812-1A3F2B051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8046C-DBAB-E102-8909-7EB92CC87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have we </a:t>
            </a:r>
            <a:r>
              <a:rPr lang="en-GB"/>
              <a:t>delivered this </a:t>
            </a:r>
            <a:r>
              <a:rPr lang="en-GB" dirty="0"/>
              <a:t>year?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C094-E3D2-8A9C-E749-94846CE68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Bulb Bomb! </a:t>
            </a:r>
          </a:p>
          <a:p>
            <a:r>
              <a:rPr lang="en-GB" dirty="0"/>
              <a:t>Grant given to </a:t>
            </a:r>
            <a:br>
              <a:rPr lang="en-GB" dirty="0"/>
            </a:br>
            <a:r>
              <a:rPr lang="en-GB" dirty="0"/>
              <a:t>Ash Wildlife Friendly Village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02CD49-1109-9598-51B2-4B288DC6A2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436" y="1267340"/>
            <a:ext cx="4244694" cy="565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7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572EF-A4B9-30AE-43BE-C3A44B305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4CE1FC-4348-0BEE-2D64-C63CF22EB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1838" y="11430"/>
            <a:ext cx="8262256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D0E1F1-324F-D870-0CD4-BAEDCD5B5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have we </a:t>
            </a:r>
            <a:r>
              <a:rPr lang="en-GB"/>
              <a:t>delivered this </a:t>
            </a:r>
            <a:r>
              <a:rPr lang="en-GB" dirty="0"/>
              <a:t>year?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8E51F-7F99-5E6F-40C8-861D71BF9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Tree survey of all 61 trees</a:t>
            </a:r>
            <a:br>
              <a:rPr lang="en-GB" dirty="0"/>
            </a:br>
            <a:r>
              <a:rPr lang="en-GB" dirty="0"/>
              <a:t>on Rec plus 2 at Pound Corner</a:t>
            </a:r>
          </a:p>
        </p:txBody>
      </p:sp>
    </p:spTree>
    <p:extLst>
      <p:ext uri="{BB962C8B-B14F-4D97-AF65-F5344CB8AC3E}">
        <p14:creationId xmlns:p14="http://schemas.microsoft.com/office/powerpoint/2010/main" val="140614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FE88B-CA7B-9980-42F9-8266EFB1C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Plus: all our usual regular activity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41D6F27-7919-9987-F664-FF24C4CB66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2465567"/>
              </p:ext>
            </p:extLst>
          </p:nvPr>
        </p:nvGraphicFramePr>
        <p:xfrm>
          <a:off x="612775" y="1716088"/>
          <a:ext cx="10653713" cy="4592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7798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295B-B027-CD04-DCDD-B42FD35C9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E66716-62EE-AEA7-E9B4-F69BCAC5D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the NDP, the Parish Council agreed to report on the number of “windfall” or “infill” houses.</a:t>
            </a:r>
          </a:p>
          <a:p>
            <a:r>
              <a:rPr lang="en-GB" dirty="0"/>
              <a:t>These are houses built outside of the larger recognised developments.</a:t>
            </a:r>
          </a:p>
          <a:p>
            <a:endParaRPr lang="en-GB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8066D6C-959F-D777-DD4A-ED5197045B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781079"/>
              </p:ext>
            </p:extLst>
          </p:nvPr>
        </p:nvGraphicFramePr>
        <p:xfrm>
          <a:off x="925774" y="3238877"/>
          <a:ext cx="4642951" cy="3375660"/>
        </p:xfrm>
        <a:graphic>
          <a:graphicData uri="http://schemas.openxmlformats.org/drawingml/2006/table">
            <a:tbl>
              <a:tblPr firstRow="1" lastRow="1" bandRow="1">
                <a:tableStyleId>{BC89EF96-8CEA-46FF-86C4-4CE0E7609802}</a:tableStyleId>
              </a:tblPr>
              <a:tblGrid>
                <a:gridCol w="1817427">
                  <a:extLst>
                    <a:ext uri="{9D8B030D-6E8A-4147-A177-3AD203B41FA5}">
                      <a16:colId xmlns:a16="http://schemas.microsoft.com/office/drawing/2014/main" val="2890922469"/>
                    </a:ext>
                  </a:extLst>
                </a:gridCol>
                <a:gridCol w="1530036">
                  <a:extLst>
                    <a:ext uri="{9D8B030D-6E8A-4147-A177-3AD203B41FA5}">
                      <a16:colId xmlns:a16="http://schemas.microsoft.com/office/drawing/2014/main" val="3564286190"/>
                    </a:ext>
                  </a:extLst>
                </a:gridCol>
                <a:gridCol w="1295488">
                  <a:extLst>
                    <a:ext uri="{9D8B030D-6E8A-4147-A177-3AD203B41FA5}">
                      <a16:colId xmlns:a16="http://schemas.microsoft.com/office/drawing/2014/main" val="14979872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Year planning agreed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Not Yet Built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Completed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3268202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2017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731357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2018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3184689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2019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8716645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2020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855290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2021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9089308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2022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93533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2023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3559117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2024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1593571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2025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9947276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22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25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45583902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4446B23-16D1-B614-065F-5FECED8505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00522"/>
              </p:ext>
            </p:extLst>
          </p:nvPr>
        </p:nvGraphicFramePr>
        <p:xfrm>
          <a:off x="6903300" y="3238877"/>
          <a:ext cx="3481023" cy="1965960"/>
        </p:xfrm>
        <a:graphic>
          <a:graphicData uri="http://schemas.openxmlformats.org/drawingml/2006/table">
            <a:tbl>
              <a:tblPr firstRow="1" lastRow="1" bandRow="1">
                <a:tableStyleId>{BC89EF96-8CEA-46FF-86C4-4CE0E7609802}</a:tableStyleId>
              </a:tblPr>
              <a:tblGrid>
                <a:gridCol w="1842347">
                  <a:extLst>
                    <a:ext uri="{9D8B030D-6E8A-4147-A177-3AD203B41FA5}">
                      <a16:colId xmlns:a16="http://schemas.microsoft.com/office/drawing/2014/main" val="1825504628"/>
                    </a:ext>
                  </a:extLst>
                </a:gridCol>
                <a:gridCol w="1638676">
                  <a:extLst>
                    <a:ext uri="{9D8B030D-6E8A-4147-A177-3AD203B41FA5}">
                      <a16:colId xmlns:a16="http://schemas.microsoft.com/office/drawing/2014/main" val="2004536087"/>
                    </a:ext>
                  </a:extLst>
                </a:gridCol>
              </a:tblGrid>
              <a:tr h="13195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Year Completed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Number Completed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129198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2021-22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0041288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2022-23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6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5577288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2023-24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7078552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2024-25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770370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25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052892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64117B5-B7ED-E730-3E8F-4F9C930B44AC}"/>
              </a:ext>
            </a:extLst>
          </p:cNvPr>
          <p:cNvSpPr txBox="1"/>
          <p:nvPr/>
        </p:nvSpPr>
        <p:spPr>
          <a:xfrm>
            <a:off x="9252640" y="6370975"/>
            <a:ext cx="2662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Data up to March 2025</a:t>
            </a:r>
          </a:p>
        </p:txBody>
      </p:sp>
    </p:spTree>
    <p:extLst>
      <p:ext uri="{BB962C8B-B14F-4D97-AF65-F5344CB8AC3E}">
        <p14:creationId xmlns:p14="http://schemas.microsoft.com/office/powerpoint/2010/main" val="3479556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F2C0C-A62D-92B4-EC3F-C1ED87F02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Finance Report 2026/2027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2E136-FE2B-2549-27C7-7FAB328B9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7205473" cy="4593828"/>
          </a:xfrm>
        </p:spPr>
        <p:txBody>
          <a:bodyPr/>
          <a:lstStyle/>
          <a:p>
            <a:r>
              <a:rPr lang="en-GB" dirty="0"/>
              <a:t>Budget agreed as </a:t>
            </a:r>
            <a:r>
              <a:rPr lang="en-GB" b="1" dirty="0"/>
              <a:t>£224,676</a:t>
            </a:r>
          </a:p>
          <a:p>
            <a:r>
              <a:rPr lang="en-GB" dirty="0"/>
              <a:t>Seems much higher than previous years as it includes £115,000 for Play Area 2</a:t>
            </a:r>
          </a:p>
          <a:p>
            <a:r>
              <a:rPr lang="en-GB" dirty="0"/>
              <a:t>But precept increased by just </a:t>
            </a:r>
            <a:r>
              <a:rPr lang="en-GB" b="1" dirty="0"/>
              <a:t>3.4%</a:t>
            </a:r>
            <a:r>
              <a:rPr lang="en-GB" dirty="0"/>
              <a:t> from 25/26</a:t>
            </a:r>
          </a:p>
          <a:p>
            <a:r>
              <a:rPr lang="en-GB" dirty="0"/>
              <a:t>Projects</a:t>
            </a:r>
          </a:p>
          <a:p>
            <a:pPr lvl="1"/>
            <a:r>
              <a:rPr lang="en-GB" dirty="0"/>
              <a:t>Play Area 2</a:t>
            </a:r>
          </a:p>
          <a:p>
            <a:pPr lvl="1"/>
            <a:r>
              <a:rPr lang="en-GB" dirty="0"/>
              <a:t>Consultation on 20mph limit</a:t>
            </a:r>
          </a:p>
          <a:p>
            <a:pPr lvl="1"/>
            <a:r>
              <a:rPr lang="en-GB" dirty="0"/>
              <a:t>Review of Neighbourhood Development Plan</a:t>
            </a:r>
          </a:p>
          <a:p>
            <a:pPr lvl="1"/>
            <a:r>
              <a:rPr lang="en-GB" dirty="0"/>
              <a:t>Beating the Bounds </a:t>
            </a:r>
          </a:p>
          <a:p>
            <a:r>
              <a:rPr lang="en-GB" dirty="0"/>
              <a:t>Plus all the usual maintenance and repairs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52838BF-185F-A6F8-A8BA-7778ED2DDE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7265085"/>
              </p:ext>
            </p:extLst>
          </p:nvPr>
        </p:nvGraphicFramePr>
        <p:xfrm>
          <a:off x="6572250" y="1114769"/>
          <a:ext cx="7452360" cy="5091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Explosion: 8 Points 5">
            <a:extLst>
              <a:ext uri="{FF2B5EF4-FFF2-40B4-BE49-F238E27FC236}">
                <a16:creationId xmlns:a16="http://schemas.microsoft.com/office/drawing/2014/main" id="{C5CCDF13-6973-245B-5A95-939DB34143DA}"/>
              </a:ext>
            </a:extLst>
          </p:cNvPr>
          <p:cNvSpPr/>
          <p:nvPr/>
        </p:nvSpPr>
        <p:spPr>
          <a:xfrm>
            <a:off x="6903205" y="-324716"/>
            <a:ext cx="3485585" cy="3429000"/>
          </a:xfrm>
          <a:prstGeom prst="irregularSeal1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Latest News:</a:t>
            </a:r>
          </a:p>
          <a:p>
            <a:pPr algn="ctr"/>
            <a:r>
              <a:rPr lang="en-GB" dirty="0"/>
              <a:t>20mph limit  consultation had 71% in favour</a:t>
            </a:r>
          </a:p>
        </p:txBody>
      </p:sp>
    </p:spTree>
    <p:extLst>
      <p:ext uri="{BB962C8B-B14F-4D97-AF65-F5344CB8AC3E}">
        <p14:creationId xmlns:p14="http://schemas.microsoft.com/office/powerpoint/2010/main" val="99708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8EFC-2F55-3DC3-5A05-AD7C3A84E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Play Area 2 Funding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866C173-5ED0-47F9-547C-EB6A9000AC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396783"/>
              </p:ext>
            </p:extLst>
          </p:nvPr>
        </p:nvGraphicFramePr>
        <p:xfrm>
          <a:off x="612775" y="1716088"/>
          <a:ext cx="10653713" cy="4592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347745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B3A02B-948D-9923-16D7-C582CE15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020" y="0"/>
            <a:ext cx="96904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BC671D-2553-488B-4D4D-E0F937FF3078}"/>
              </a:ext>
            </a:extLst>
          </p:cNvPr>
          <p:cNvSpPr txBox="1"/>
          <p:nvPr/>
        </p:nvSpPr>
        <p:spPr>
          <a:xfrm>
            <a:off x="362139" y="2263366"/>
            <a:ext cx="18378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Build from May to June 2026</a:t>
            </a:r>
          </a:p>
          <a:p>
            <a:endParaRPr lang="en-GB" dirty="0"/>
          </a:p>
          <a:p>
            <a:r>
              <a:rPr lang="en-GB" dirty="0"/>
              <a:t>Celebration opening day </a:t>
            </a:r>
          </a:p>
          <a:p>
            <a:r>
              <a:rPr lang="en-GB" dirty="0"/>
              <a:t>Watch for news!!</a:t>
            </a:r>
          </a:p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78215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Time compass on hand">
            <a:extLst>
              <a:ext uri="{FF2B5EF4-FFF2-40B4-BE49-F238E27FC236}">
                <a16:creationId xmlns:a16="http://schemas.microsoft.com/office/drawing/2014/main" id="{3167A6CD-B302-3775-A135-BAE3212D5C5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27" b="-5337"/>
          <a:stretch>
            <a:fillRect/>
          </a:stretch>
        </p:blipFill>
        <p:spPr>
          <a:xfrm>
            <a:off x="0" y="-262890"/>
            <a:ext cx="12191999" cy="792099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B2A59B0-D26F-A5D3-BD6A-9E850F8A93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GB" dirty="0">
                <a:solidFill>
                  <a:schemeClr val="accent1"/>
                </a:solidFill>
              </a:rPr>
              <a:t>Looking to the future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F4856DF-FFE6-117B-B569-ACDDCC533C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What does the village want beyond 2026/2027?</a:t>
            </a:r>
          </a:p>
        </p:txBody>
      </p:sp>
    </p:spTree>
    <p:extLst>
      <p:ext uri="{BB962C8B-B14F-4D97-AF65-F5344CB8AC3E}">
        <p14:creationId xmlns:p14="http://schemas.microsoft.com/office/powerpoint/2010/main" val="38906318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3D black question marks with one yellow question mark">
            <a:extLst>
              <a:ext uri="{FF2B5EF4-FFF2-40B4-BE49-F238E27FC236}">
                <a16:creationId xmlns:a16="http://schemas.microsoft.com/office/drawing/2014/main" id="{41DA787F-FCC1-B857-E916-67D278B1C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3743" y="1"/>
            <a:ext cx="187794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33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255C6-1E2E-E4BD-2E9F-B3321C22A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64108"/>
            <a:ext cx="8467558" cy="726542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C04E6-B771-F1FA-85F4-B7984DE55A8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6" y="1390650"/>
            <a:ext cx="9834373" cy="4633119"/>
          </a:xfrm>
        </p:spPr>
        <p:txBody>
          <a:bodyPr>
            <a:normAutofit/>
          </a:bodyPr>
          <a:lstStyle/>
          <a:p>
            <a:r>
              <a:rPr lang="en-US" dirty="0"/>
              <a:t>Approval of minutes of Annual Parish Meetings 2024 and 2025</a:t>
            </a:r>
          </a:p>
          <a:p>
            <a:r>
              <a:rPr lang="en-US" dirty="0"/>
              <a:t>Ash Parish Council</a:t>
            </a:r>
          </a:p>
          <a:p>
            <a:r>
              <a:rPr lang="en-US" dirty="0"/>
              <a:t>Dover District Council</a:t>
            </a:r>
          </a:p>
          <a:p>
            <a:r>
              <a:rPr lang="en-US" dirty="0"/>
              <a:t>Kent County Council</a:t>
            </a:r>
          </a:p>
          <a:p>
            <a:r>
              <a:rPr lang="en-US" dirty="0"/>
              <a:t>Local Charities</a:t>
            </a:r>
          </a:p>
          <a:p>
            <a:r>
              <a:rPr lang="en-US" dirty="0"/>
              <a:t>Ash Surgery</a:t>
            </a:r>
          </a:p>
          <a:p>
            <a:r>
              <a:rPr lang="en-US" dirty="0"/>
              <a:t>Resolutions given written notice</a:t>
            </a:r>
          </a:p>
          <a:p>
            <a:r>
              <a:rPr lang="en-US" dirty="0"/>
              <a:t>Any other relevant Parish business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5233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34B1C-3825-A2FB-CA5E-D3A2351E3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KALC Community Award</a:t>
            </a:r>
          </a:p>
        </p:txBody>
      </p:sp>
      <p:pic>
        <p:nvPicPr>
          <p:cNvPr id="6" name="Picture Placeholder 5" descr="Trophy surrounded by glitter">
            <a:extLst>
              <a:ext uri="{FF2B5EF4-FFF2-40B4-BE49-F238E27FC236}">
                <a16:creationId xmlns:a16="http://schemas.microsoft.com/office/drawing/2014/main" id="{ABC0B4BB-42A4-5A53-0947-B71EE89C6C1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3396"/>
          <a:stretch>
            <a:fillRect/>
          </a:stretch>
        </p:blipFill>
        <p:spPr>
          <a:xfrm>
            <a:off x="0" y="1"/>
            <a:ext cx="4793885" cy="685800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97D9C3-9078-76F5-5FD9-49B01ED664E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Kent Association of Local Councils (KALC) Community Awards give recognition to a resident of the Parish of Ash who has made a significant contribution to our community</a:t>
            </a:r>
          </a:p>
          <a:p>
            <a:r>
              <a:rPr lang="en-GB" dirty="0"/>
              <a:t>Residents were invited to nominate with the winner chosen as the person who received the most nominations </a:t>
            </a:r>
          </a:p>
          <a:p>
            <a:r>
              <a:rPr lang="en-GB" dirty="0"/>
              <a:t>And the Winner is…..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1463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lloons and party hats">
            <a:extLst>
              <a:ext uri="{FF2B5EF4-FFF2-40B4-BE49-F238E27FC236}">
                <a16:creationId xmlns:a16="http://schemas.microsoft.com/office/drawing/2014/main" id="{7BB7AE94-BB84-C4C5-9EFE-D99ADCDEC7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  <p:pic>
        <p:nvPicPr>
          <p:cNvPr id="3" name="Video 2" title="Fireworks">
            <a:hlinkClick r:id="" action="ppaction://media"/>
            <a:extLst>
              <a:ext uri="{FF2B5EF4-FFF2-40B4-BE49-F238E27FC236}">
                <a16:creationId xmlns:a16="http://schemas.microsoft.com/office/drawing/2014/main" id="{BC5F1C47-615B-4255-BCEE-29F2EC4667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-635000"/>
            <a:ext cx="13320889" cy="8128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217CD81-925B-A39B-FCA0-CCE419F5E3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2265" y="1270656"/>
            <a:ext cx="5667470" cy="4316688"/>
          </a:xfrm>
        </p:spPr>
        <p:txBody>
          <a:bodyPr>
            <a:noAutofit/>
          </a:bodyPr>
          <a:lstStyle/>
          <a:p>
            <a:r>
              <a:rPr lang="en-GB" sz="12100" dirty="0">
                <a:solidFill>
                  <a:schemeClr val="bg1"/>
                </a:solidFill>
              </a:rPr>
              <a:t>Louise</a:t>
            </a:r>
            <a:br>
              <a:rPr lang="en-GB" sz="12100" dirty="0">
                <a:solidFill>
                  <a:schemeClr val="bg1"/>
                </a:solidFill>
              </a:rPr>
            </a:br>
            <a:r>
              <a:rPr lang="en-GB" sz="12100" dirty="0">
                <a:solidFill>
                  <a:schemeClr val="bg1"/>
                </a:solidFill>
              </a:rPr>
              <a:t>Venny</a:t>
            </a:r>
          </a:p>
        </p:txBody>
      </p:sp>
    </p:spTree>
    <p:extLst>
      <p:ext uri="{BB962C8B-B14F-4D97-AF65-F5344CB8AC3E}">
        <p14:creationId xmlns:p14="http://schemas.microsoft.com/office/powerpoint/2010/main" val="297520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A5D2D-B172-8B47-9475-542D3B3ED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CFCE05-0D72-D3F6-024D-FD2DB6C1DE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12100" dirty="0"/>
              <a:t>Dover District Council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04AABAF-9952-1D7F-B154-9B5D854EFC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Cllr Martin Porter</a:t>
            </a:r>
          </a:p>
        </p:txBody>
      </p:sp>
    </p:spTree>
    <p:extLst>
      <p:ext uri="{BB962C8B-B14F-4D97-AF65-F5344CB8AC3E}">
        <p14:creationId xmlns:p14="http://schemas.microsoft.com/office/powerpoint/2010/main" val="17839105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1CBC7-0C3A-CD26-7926-DF5AEB73D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3D black question marks with one yellow question mark">
            <a:extLst>
              <a:ext uri="{FF2B5EF4-FFF2-40B4-BE49-F238E27FC236}">
                <a16:creationId xmlns:a16="http://schemas.microsoft.com/office/drawing/2014/main" id="{25DF8FDB-7F73-C7AC-744E-1A8A0DF83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3743" y="1"/>
            <a:ext cx="187794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1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7D2B7-2275-050E-88B2-32A889FDA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B8F60A-657A-071F-B2DD-57DAF50121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12100" dirty="0"/>
              <a:t>Kent County Council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633B1CC-B5BD-0BC3-3FE3-2FA2B00990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Cllr Peter Evans </a:t>
            </a:r>
          </a:p>
        </p:txBody>
      </p:sp>
    </p:spTree>
    <p:extLst>
      <p:ext uri="{BB962C8B-B14F-4D97-AF65-F5344CB8AC3E}">
        <p14:creationId xmlns:p14="http://schemas.microsoft.com/office/powerpoint/2010/main" val="32701071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27A27-C30B-2D84-D5A5-FC900766E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3D black question marks with one yellow question mark">
            <a:extLst>
              <a:ext uri="{FF2B5EF4-FFF2-40B4-BE49-F238E27FC236}">
                <a16:creationId xmlns:a16="http://schemas.microsoft.com/office/drawing/2014/main" id="{236B1591-3922-E3A6-B575-BA489C3696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3743" y="1"/>
            <a:ext cx="187794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988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8B0D9-47D3-3703-8045-73BB94351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9ACD7B-8DB7-8E0C-1DE5-D4045AF9B9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12100" dirty="0"/>
              <a:t>Local Charities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9BBAF4A-649A-C1FE-D7BD-65E527CFD7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GB" sz="4000" dirty="0"/>
              <a:t>Jack Foat’s Trust</a:t>
            </a:r>
          </a:p>
          <a:p>
            <a:r>
              <a:rPr lang="en-GB" sz="4000" dirty="0"/>
              <a:t>Kelsey and Cartright Charity</a:t>
            </a:r>
          </a:p>
          <a:p>
            <a:r>
              <a:rPr lang="en-GB" sz="4000" dirty="0"/>
              <a:t>Frank Kingsland Trust</a:t>
            </a:r>
          </a:p>
          <a:p>
            <a:r>
              <a:rPr lang="en-GB" sz="4000" dirty="0"/>
              <a:t>Ash United Charities</a:t>
            </a:r>
          </a:p>
        </p:txBody>
      </p:sp>
    </p:spTree>
    <p:extLst>
      <p:ext uri="{BB962C8B-B14F-4D97-AF65-F5344CB8AC3E}">
        <p14:creationId xmlns:p14="http://schemas.microsoft.com/office/powerpoint/2010/main" val="19041895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A10C-2EF3-6ED9-6C26-0B068D73D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3D black question marks with one yellow question mark">
            <a:extLst>
              <a:ext uri="{FF2B5EF4-FFF2-40B4-BE49-F238E27FC236}">
                <a16:creationId xmlns:a16="http://schemas.microsoft.com/office/drawing/2014/main" id="{8709CAAE-1EDA-A4A0-00E5-1A21C0DC6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3743" y="1"/>
            <a:ext cx="187794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091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8279B-8950-6952-D285-316074D1D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8675070-3D19-528A-1562-D11E881E96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12100" dirty="0"/>
              <a:t>GP Surgery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657822B-6B45-701B-A095-2A4A6F2405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Dr Aleksandra Fox</a:t>
            </a:r>
          </a:p>
        </p:txBody>
      </p:sp>
    </p:spTree>
    <p:extLst>
      <p:ext uri="{BB962C8B-B14F-4D97-AF65-F5344CB8AC3E}">
        <p14:creationId xmlns:p14="http://schemas.microsoft.com/office/powerpoint/2010/main" val="28948024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085FB-BA3F-5CE9-934A-FB798652D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3D black question marks with one yellow question mark">
            <a:extLst>
              <a:ext uri="{FF2B5EF4-FFF2-40B4-BE49-F238E27FC236}">
                <a16:creationId xmlns:a16="http://schemas.microsoft.com/office/drawing/2014/main" id="{1233D73B-D118-BBC7-68D2-BBFA430B2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3743" y="1"/>
            <a:ext cx="187794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08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B74D4-EA30-E64F-4FC7-737399137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64108"/>
            <a:ext cx="10396367" cy="1554480"/>
          </a:xfrm>
        </p:spPr>
        <p:txBody>
          <a:bodyPr/>
          <a:lstStyle/>
          <a:p>
            <a:r>
              <a:rPr lang="en-GB" dirty="0"/>
              <a:t>Approval of minutes of last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E8ED1-E350-DFA8-C587-CA41DA1AC24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Available on the Ash Parish Council website</a:t>
            </a:r>
          </a:p>
          <a:p>
            <a:pPr marL="228600" lvl="1" indent="0">
              <a:buNone/>
            </a:pPr>
            <a:r>
              <a:rPr lang="en-GB" dirty="0">
                <a:hlinkClick r:id="rId2"/>
              </a:rPr>
              <a:t>https://ashparishcouncil.gov.uk/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Minutes of Meeting 18 April 2024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Minutes of Meeting 30 April 2025</a:t>
            </a:r>
          </a:p>
        </p:txBody>
      </p:sp>
    </p:spTree>
    <p:extLst>
      <p:ext uri="{BB962C8B-B14F-4D97-AF65-F5344CB8AC3E}">
        <p14:creationId xmlns:p14="http://schemas.microsoft.com/office/powerpoint/2010/main" val="29037463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937B1-76ED-3992-4CD1-5358D2CDE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85846-FF1E-AA33-0831-8EDB712D0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64108"/>
            <a:ext cx="10396367" cy="1554480"/>
          </a:xfrm>
        </p:spPr>
        <p:txBody>
          <a:bodyPr/>
          <a:lstStyle/>
          <a:p>
            <a:r>
              <a:rPr lang="en-GB" dirty="0"/>
              <a:t>Other Business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8345F-1F73-4126-EDD0-B71599422F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Any resolutions for which written notice has been given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Any other business concerned with Parish Affairs</a:t>
            </a:r>
          </a:p>
        </p:txBody>
      </p:sp>
    </p:spTree>
    <p:extLst>
      <p:ext uri="{BB962C8B-B14F-4D97-AF65-F5344CB8AC3E}">
        <p14:creationId xmlns:p14="http://schemas.microsoft.com/office/powerpoint/2010/main" val="40008977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88B6E-CFE0-DC53-D116-C0456E52A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Many Thanks to…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0DB64-C943-5FE3-1E9D-BBF6450B7D4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75" y="3303270"/>
            <a:ext cx="10890374" cy="3034029"/>
          </a:xfrm>
        </p:spPr>
        <p:txBody>
          <a:bodyPr>
            <a:normAutofit fontScale="85000" lnSpcReduction="20000"/>
          </a:bodyPr>
          <a:lstStyle/>
          <a:p>
            <a:r>
              <a:rPr lang="en-GB"/>
              <a:t>Local </a:t>
            </a:r>
            <a:r>
              <a:rPr lang="en-GB" dirty="0"/>
              <a:t>groups who have attended tonight</a:t>
            </a:r>
          </a:p>
          <a:p>
            <a:r>
              <a:rPr lang="en-GB" dirty="0"/>
              <a:t>St Faith’s School for hosting and refreshments</a:t>
            </a:r>
          </a:p>
          <a:p>
            <a:r>
              <a:rPr lang="en-GB" dirty="0"/>
              <a:t>All of the speakers for attending and their informative talks</a:t>
            </a:r>
          </a:p>
          <a:p>
            <a:r>
              <a:rPr lang="en-GB" dirty="0"/>
              <a:t>Parish councillors for their commitment, time and energy</a:t>
            </a:r>
          </a:p>
          <a:p>
            <a:r>
              <a:rPr lang="en-GB" dirty="0"/>
              <a:t>Our tireless Clerk for organising and managing the council, our RFO for keeping us on budget and our Community Caretaker for ensuring parish council assets are kept neat and tidy</a:t>
            </a:r>
          </a:p>
          <a:p>
            <a:endParaRPr lang="en-GB" dirty="0"/>
          </a:p>
          <a:p>
            <a:r>
              <a:rPr lang="en-GB" dirty="0"/>
              <a:t>But mainly – you all for being part of this parish and making it such a great place to live</a:t>
            </a:r>
          </a:p>
        </p:txBody>
      </p:sp>
    </p:spTree>
    <p:extLst>
      <p:ext uri="{BB962C8B-B14F-4D97-AF65-F5344CB8AC3E}">
        <p14:creationId xmlns:p14="http://schemas.microsoft.com/office/powerpoint/2010/main" val="42261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BA59CD-D52D-B14A-C357-9AEDA94124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14500" dirty="0"/>
              <a:t>Ash Parish Council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9C54802-73F0-05DE-C0BE-1085C11CC3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Cllr Ian Ellery</a:t>
            </a:r>
          </a:p>
        </p:txBody>
      </p:sp>
    </p:spTree>
    <p:extLst>
      <p:ext uri="{BB962C8B-B14F-4D97-AF65-F5344CB8AC3E}">
        <p14:creationId xmlns:p14="http://schemas.microsoft.com/office/powerpoint/2010/main" val="4031402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040F3168-3FAF-F687-3535-EA4F0074F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7482" y="1078992"/>
            <a:ext cx="2849172" cy="1942773"/>
          </a:xfrm>
        </p:spPr>
        <p:txBody>
          <a:bodyPr/>
          <a:lstStyle/>
          <a:p>
            <a:r>
              <a:rPr lang="en-US" dirty="0"/>
              <a:t>Ash Parish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B519242-C642-9A29-EF0F-E39F3CBD9D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" t="-1" r="5587" b="-1"/>
          <a:stretch>
            <a:fillRect/>
          </a:stretch>
        </p:blipFill>
        <p:spPr>
          <a:xfrm>
            <a:off x="73961" y="10"/>
            <a:ext cx="8572500" cy="6857990"/>
          </a:xfrm>
          <a:prstGeom prst="rect">
            <a:avLst/>
          </a:prstGeom>
          <a:noFill/>
        </p:spPr>
      </p:pic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5E822446-3075-6FBC-D890-D98A371DA5A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767482" y="3099816"/>
            <a:ext cx="2850166" cy="2953512"/>
          </a:xfrm>
        </p:spPr>
        <p:txBody>
          <a:bodyPr>
            <a:normAutofit/>
          </a:bodyPr>
          <a:lstStyle/>
          <a:p>
            <a:r>
              <a:rPr lang="en-GB" sz="2000" dirty="0"/>
              <a:t>Area: 8.59km</a:t>
            </a:r>
            <a:r>
              <a:rPr lang="en-GB" sz="2000" baseline="30000" dirty="0"/>
              <a:t>2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5703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A759D-3E3A-1FDB-3778-00ADCA13D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About the Parish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2671B-6674-DBE7-52D7-CB8C616BC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Civil Parish of Ash, established 1894</a:t>
            </a:r>
          </a:p>
          <a:p>
            <a:r>
              <a:rPr lang="en-GB" dirty="0"/>
              <a:t>Ash Parish Council, 11 councillors</a:t>
            </a:r>
          </a:p>
          <a:p>
            <a:r>
              <a:rPr lang="en-GB"/>
              <a:t>Within Dover </a:t>
            </a:r>
            <a:r>
              <a:rPr lang="en-GB" dirty="0"/>
              <a:t>District Council and Kent County Council</a:t>
            </a:r>
          </a:p>
          <a:p>
            <a:r>
              <a:rPr lang="en-GB" dirty="0"/>
              <a:t>Parliamentary Constituency of Herne Bay and Sandwich</a:t>
            </a:r>
          </a:p>
          <a:p>
            <a:r>
              <a:rPr lang="en-GB" dirty="0"/>
              <a:t>Population (2021): 3,300  in 1,400 households</a:t>
            </a:r>
          </a:p>
          <a:p>
            <a:r>
              <a:rPr lang="en-GB" dirty="0"/>
              <a:t>Official Electorate (Feb 2026): 2,780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D86796-9172-9BCC-CBEF-DC1E9AA89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3581" y="3613555"/>
            <a:ext cx="4576979" cy="373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49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19026-B2D1-7097-1B1D-084335048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Your Parish Council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52FDF47-E1DE-C389-71E9-C55F1D9C8C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354651"/>
              </p:ext>
            </p:extLst>
          </p:nvPr>
        </p:nvGraphicFramePr>
        <p:xfrm>
          <a:off x="136525" y="679784"/>
          <a:ext cx="11925300" cy="61024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81325">
                  <a:extLst>
                    <a:ext uri="{9D8B030D-6E8A-4147-A177-3AD203B41FA5}">
                      <a16:colId xmlns:a16="http://schemas.microsoft.com/office/drawing/2014/main" val="1816326178"/>
                    </a:ext>
                  </a:extLst>
                </a:gridCol>
                <a:gridCol w="2981325">
                  <a:extLst>
                    <a:ext uri="{9D8B030D-6E8A-4147-A177-3AD203B41FA5}">
                      <a16:colId xmlns:a16="http://schemas.microsoft.com/office/drawing/2014/main" val="2674754659"/>
                    </a:ext>
                  </a:extLst>
                </a:gridCol>
                <a:gridCol w="2981325">
                  <a:extLst>
                    <a:ext uri="{9D8B030D-6E8A-4147-A177-3AD203B41FA5}">
                      <a16:colId xmlns:a16="http://schemas.microsoft.com/office/drawing/2014/main" val="1989139682"/>
                    </a:ext>
                  </a:extLst>
                </a:gridCol>
                <a:gridCol w="2981325">
                  <a:extLst>
                    <a:ext uri="{9D8B030D-6E8A-4147-A177-3AD203B41FA5}">
                      <a16:colId xmlns:a16="http://schemas.microsoft.com/office/drawing/2014/main" val="591854544"/>
                    </a:ext>
                  </a:extLst>
                </a:gridCol>
              </a:tblGrid>
              <a:tr h="2045380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r>
                        <a:rPr lang="en-GB" dirty="0"/>
                        <a:t>Ian Ellery (Chair)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John Tanner (Vice Chair)</a:t>
                      </a:r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Martin Porter</a:t>
                      </a:r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Louise Venny</a:t>
                      </a: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85284476"/>
                  </a:ext>
                </a:extLst>
              </a:tr>
              <a:tr h="1766465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r>
                        <a:rPr lang="en-GB" dirty="0"/>
                        <a:t>Ashley Stevenson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Arnold Davies</a:t>
                      </a:r>
                    </a:p>
                  </a:txBody>
                  <a:tcPr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Annette Rose</a:t>
                      </a:r>
                    </a:p>
                  </a:txBody>
                  <a:tcPr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Lynn Gambrell</a:t>
                      </a: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4977897"/>
                  </a:ext>
                </a:extLst>
              </a:tr>
              <a:tr h="2045380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Sarah Rush (Clerk)</a:t>
                      </a:r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Joanna Jones (RFO)</a:t>
                      </a:r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Duncan Wild (Caretaker)</a:t>
                      </a:r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56781260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57C38D3-00DD-9724-C2D7-064D856BA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816" y="785341"/>
            <a:ext cx="1607368" cy="160736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7503FC0-F9DB-1338-2F12-3B014B25A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89" y="802521"/>
            <a:ext cx="1622801" cy="162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tin Porter">
            <a:extLst>
              <a:ext uri="{FF2B5EF4-FFF2-40B4-BE49-F238E27FC236}">
                <a16:creationId xmlns:a16="http://schemas.microsoft.com/office/drawing/2014/main" id="{DE22E517-7D17-AE2B-BB2C-07E2027AB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526" y="777624"/>
            <a:ext cx="1622802" cy="162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B859EB4-41BF-F3DC-4EF1-667F009E0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383" y="785340"/>
            <a:ext cx="1622801" cy="162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988D2A1B-641B-2371-41C3-AEAAB94B7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15" y="2844298"/>
            <a:ext cx="1607368" cy="160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5D46675C-344D-33F5-E0EA-2304C7238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89" y="2781300"/>
            <a:ext cx="1607368" cy="160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63F0FAFC-3EDE-6D38-BB2E-7AC529613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094" y="2765867"/>
            <a:ext cx="1622801" cy="162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01E5DC5F-99D4-888F-1C57-AF5DFF848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9815" y="2781299"/>
            <a:ext cx="1607369" cy="160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A97EC5EB-A525-F28C-B5C7-917659D23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89" y="4813260"/>
            <a:ext cx="1622802" cy="162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id="{801C2DCB-5006-53D0-D973-DE675F2A8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526" y="4828693"/>
            <a:ext cx="1607369" cy="160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E87E652C-B189-3CC0-F113-7042A330C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984" y="4877224"/>
            <a:ext cx="1607369" cy="160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205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Title 1">
            <a:extLst>
              <a:ext uri="{FF2B5EF4-FFF2-40B4-BE49-F238E27FC236}">
                <a16:creationId xmlns:a16="http://schemas.microsoft.com/office/drawing/2014/main" id="{09FB9AC1-13FC-7960-ACD2-BF2CAF77F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4950" y="1260388"/>
            <a:ext cx="4945634" cy="3344401"/>
          </a:xfrm>
        </p:spPr>
        <p:txBody>
          <a:bodyPr anchor="t">
            <a:normAutofit/>
          </a:bodyPr>
          <a:lstStyle/>
          <a:p>
            <a:pPr algn="ctr"/>
            <a:r>
              <a:rPr lang="en-US" sz="4800" dirty="0"/>
              <a:t>Your Parish Council Needs</a:t>
            </a:r>
            <a:br>
              <a:rPr lang="en-US" sz="4800" dirty="0"/>
            </a:br>
            <a:br>
              <a:rPr lang="en-US" sz="4800" dirty="0"/>
            </a:br>
            <a:endParaRPr lang="en-US" sz="6000" dirty="0"/>
          </a:p>
        </p:txBody>
      </p:sp>
      <p:sp>
        <p:nvSpPr>
          <p:cNvPr id="1035" name="Subtitle 2">
            <a:extLst>
              <a:ext uri="{FF2B5EF4-FFF2-40B4-BE49-F238E27FC236}">
                <a16:creationId xmlns:a16="http://schemas.microsoft.com/office/drawing/2014/main" id="{69FF4AE7-0CDE-F56C-179A-BE9B5DAD3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4950" y="4604789"/>
            <a:ext cx="4790187" cy="1845438"/>
          </a:xfrm>
        </p:spPr>
        <p:txBody>
          <a:bodyPr>
            <a:normAutofit/>
          </a:bodyPr>
          <a:lstStyle/>
          <a:p>
            <a:r>
              <a:rPr lang="en-GB" noProof="0" dirty="0"/>
              <a:t>We have three vacancies and would welcome new councillors</a:t>
            </a:r>
          </a:p>
          <a:p>
            <a:r>
              <a:rPr lang="en-GB" noProof="0" dirty="0"/>
              <a:t>Please contact the Clerk for more information</a:t>
            </a:r>
          </a:p>
        </p:txBody>
      </p:sp>
      <p:pic>
        <p:nvPicPr>
          <p:cNvPr id="1028" name="Picture 4" descr="Lord Kitchener Images | Free Photos, PNG Stickers, Wallpapers &amp; Backgrounds  - rawpixel">
            <a:extLst>
              <a:ext uri="{FF2B5EF4-FFF2-40B4-BE49-F238E27FC236}">
                <a16:creationId xmlns:a16="http://schemas.microsoft.com/office/drawing/2014/main" id="{55D0EDBC-6643-883A-4EF4-E82D70B9A2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2" b="2723"/>
          <a:stretch>
            <a:fillRect/>
          </a:stretch>
        </p:blipFill>
        <p:spPr bwMode="auto">
          <a:xfrm>
            <a:off x="34625" y="9"/>
            <a:ext cx="5801026" cy="68579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1792EB4-6AF3-AD5D-6FF0-99235C30ED92}"/>
              </a:ext>
            </a:extLst>
          </p:cNvPr>
          <p:cNvSpPr/>
          <p:nvPr/>
        </p:nvSpPr>
        <p:spPr>
          <a:xfrm>
            <a:off x="6557320" y="2424431"/>
            <a:ext cx="4790187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YOU</a:t>
            </a:r>
            <a:endParaRPr lang="en-GB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8158199"/>
      </p:ext>
    </p:extLst>
  </p:cSld>
  <p:clrMapOvr>
    <a:masterClrMapping/>
  </p:clrMapOvr>
</p:sld>
</file>

<file path=ppt/theme/theme1.xml><?xml version="1.0" encoding="utf-8"?>
<a:theme xmlns:a="http://schemas.openxmlformats.org/drawingml/2006/main" name="Helena">
  <a:themeElements>
    <a:clrScheme name="Helen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lena_win32_DN_V3" id="{9F427321-9060-43C1-8B15-4D38A9FA231C}" vid="{F91C65FD-DCCD-4832-9662-5F5E106155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A2E174-8201-44C8-8E86-D532E6482AA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AF7CFCFE-9E11-486F-94A1-AD5EF62DE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15C017-F059-461C-B5CA-F74FA829193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{0A9D3279-CEFF-45B2-AEC1-4258AABB66C6}9db5ba7a-f6a8-423e-8130-f3099013613b-TF6f351658-02aa-4255-a406-604a46294ca9_win32</Template>
  <TotalTime>7106</TotalTime>
  <Words>1053</Words>
  <Application>Microsoft Office PowerPoint</Application>
  <PresentationFormat>Widescreen</PresentationFormat>
  <Paragraphs>259</Paragraphs>
  <Slides>41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Aptos</vt:lpstr>
      <vt:lpstr>Aptos Narrow</vt:lpstr>
      <vt:lpstr>Arial</vt:lpstr>
      <vt:lpstr>Neue Haas Grotesk Text Pro</vt:lpstr>
      <vt:lpstr>Helena</vt:lpstr>
      <vt:lpstr>Annual Parish Meeting 29 April 2026</vt:lpstr>
      <vt:lpstr>Welcome</vt:lpstr>
      <vt:lpstr>Agenda</vt:lpstr>
      <vt:lpstr>Approval of minutes of last meetings</vt:lpstr>
      <vt:lpstr>Ash Parish Council</vt:lpstr>
      <vt:lpstr>Ash Parish</vt:lpstr>
      <vt:lpstr>About the Parish</vt:lpstr>
      <vt:lpstr>Your Parish Council</vt:lpstr>
      <vt:lpstr>Your Parish Council Needs  </vt:lpstr>
      <vt:lpstr>PowerPoint Presentation</vt:lpstr>
      <vt:lpstr>Anti Social Behaviour</vt:lpstr>
      <vt:lpstr>Anti Social Behaviour</vt:lpstr>
      <vt:lpstr>Unaudited Finance Report 2025/2026</vt:lpstr>
      <vt:lpstr>2025/2026 Grants Awarded</vt:lpstr>
      <vt:lpstr>What have we delivered this year?</vt:lpstr>
      <vt:lpstr>What have we delivered this year?</vt:lpstr>
      <vt:lpstr>What have we delivered this year?</vt:lpstr>
      <vt:lpstr>What have we delivered this year?</vt:lpstr>
      <vt:lpstr>What have we delivered this year?</vt:lpstr>
      <vt:lpstr>What have we delivered this year?</vt:lpstr>
      <vt:lpstr>What have we delivered this year?</vt:lpstr>
      <vt:lpstr>What have we delivered this year?</vt:lpstr>
      <vt:lpstr>Plus: all our usual regular activity</vt:lpstr>
      <vt:lpstr>Planning</vt:lpstr>
      <vt:lpstr>Finance Report 2026/2027</vt:lpstr>
      <vt:lpstr>Play Area 2 Funding</vt:lpstr>
      <vt:lpstr>PowerPoint Presentation</vt:lpstr>
      <vt:lpstr>Looking to the future</vt:lpstr>
      <vt:lpstr>PowerPoint Presentation</vt:lpstr>
      <vt:lpstr>KALC Community Award</vt:lpstr>
      <vt:lpstr>Louise Venny</vt:lpstr>
      <vt:lpstr>Dover District Council</vt:lpstr>
      <vt:lpstr>PowerPoint Presentation</vt:lpstr>
      <vt:lpstr>Kent County Council</vt:lpstr>
      <vt:lpstr>PowerPoint Presentation</vt:lpstr>
      <vt:lpstr>Local Charities</vt:lpstr>
      <vt:lpstr>PowerPoint Presentation</vt:lpstr>
      <vt:lpstr>GP Surgery</vt:lpstr>
      <vt:lpstr>PowerPoint Presentation</vt:lpstr>
      <vt:lpstr>Other Business</vt:lpstr>
      <vt:lpstr>Many Thanks to…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Ian Ellery</dc:creator>
  <cp:lastModifiedBy>Ash Parish Council</cp:lastModifiedBy>
  <cp:revision>3</cp:revision>
  <dcterms:created xsi:type="dcterms:W3CDTF">2026-02-23T15:50:21Z</dcterms:created>
  <dcterms:modified xsi:type="dcterms:W3CDTF">2026-04-29T14:19:12Z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